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2" r:id="rId1"/>
  </p:sldMasterIdLst>
  <p:notesMasterIdLst>
    <p:notesMasterId r:id="rId37"/>
  </p:notesMasterIdLst>
  <p:handoutMasterIdLst>
    <p:handoutMasterId r:id="rId38"/>
  </p:handout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70" r:id="rId15"/>
    <p:sldId id="269"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302" r:id="rId34"/>
    <p:sldId id="305" r:id="rId35"/>
    <p:sldId id="306" r:id="rId3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horzBarState="maximized">
    <p:restoredLeft sz="20432" autoAdjust="0"/>
    <p:restoredTop sz="94660"/>
  </p:normalViewPr>
  <p:slideViewPr>
    <p:cSldViewPr>
      <p:cViewPr varScale="1">
        <p:scale>
          <a:sx n="94" d="100"/>
          <a:sy n="94" d="100"/>
        </p:scale>
        <p:origin x="-1542" y="-90"/>
      </p:cViewPr>
      <p:guideLst>
        <p:guide orient="horz" pos="177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0A88259-4D3B-4870-A6CC-35F2EE30C3EB}" type="datetimeFigureOut">
              <a:rPr lang="en-US"/>
              <a:pPr>
                <a:defRPr/>
              </a:pPr>
              <a:t>2/26/2012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CB8CF4C-6C36-460E-9B1B-12EE81F22478}" type="slidenum">
              <a:rPr lang="en-US"/>
              <a:pPr>
                <a:defRPr/>
              </a:pPr>
              <a:t>‹#›</a:t>
            </a:fld>
            <a:endParaRPr lang="en-US"/>
          </a:p>
        </p:txBody>
      </p:sp>
    </p:spTree>
    <p:extLst>
      <p:ext uri="{BB962C8B-B14F-4D97-AF65-F5344CB8AC3E}">
        <p14:creationId xmlns:p14="http://schemas.microsoft.com/office/powerpoint/2010/main" val="2522080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DC190A3-50E3-4066-8692-2936647172D9}" type="slidenum">
              <a:rPr lang="en-US"/>
              <a:pPr>
                <a:defRPr/>
              </a:pPr>
              <a:t>‹#›</a:t>
            </a:fld>
            <a:endParaRPr lang="en-US"/>
          </a:p>
        </p:txBody>
      </p:sp>
    </p:spTree>
    <p:extLst>
      <p:ext uri="{BB962C8B-B14F-4D97-AF65-F5344CB8AC3E}">
        <p14:creationId xmlns:p14="http://schemas.microsoft.com/office/powerpoint/2010/main" val="32963821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DC190A3-50E3-4066-8692-2936647172D9}" type="slidenum">
              <a:rPr lang="en-US" smtClean="0"/>
              <a:pPr>
                <a:defRPr/>
              </a:pPr>
              <a:t>34</a:t>
            </a:fld>
            <a:endParaRPr lang="en-US"/>
          </a:p>
        </p:txBody>
      </p:sp>
    </p:spTree>
    <p:extLst>
      <p:ext uri="{BB962C8B-B14F-4D97-AF65-F5344CB8AC3E}">
        <p14:creationId xmlns:p14="http://schemas.microsoft.com/office/powerpoint/2010/main" val="28151821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DC190A3-50E3-4066-8692-2936647172D9}" type="slidenum">
              <a:rPr lang="en-US" smtClean="0"/>
              <a:pPr>
                <a:defRPr/>
              </a:pPr>
              <a:t>35</a:t>
            </a:fld>
            <a:endParaRPr lang="en-US"/>
          </a:p>
        </p:txBody>
      </p:sp>
    </p:spTree>
    <p:extLst>
      <p:ext uri="{BB962C8B-B14F-4D97-AF65-F5344CB8AC3E}">
        <p14:creationId xmlns:p14="http://schemas.microsoft.com/office/powerpoint/2010/main" val="2148103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905C25B-8BE8-4DE1-A2D8-7996CC3D09AB}" type="datetime1">
              <a:rPr lang="en-US" smtClean="0"/>
              <a:pPr/>
              <a:t>2/26/2012</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3BDCDF-7BBA-4CB9-8196-E504C488DA70}" type="datetime1">
              <a:rPr lang="en-US" smtClean="0"/>
              <a:pPr/>
              <a:t>2/26/2012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DD4515-8BBE-44BF-AAE3-267136ED42FF}" type="datetime1">
              <a:rPr lang="en-US" smtClean="0"/>
              <a:pPr/>
              <a:t>2/26/2012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95375" y="1981200"/>
            <a:ext cx="7772400" cy="4114800"/>
          </a:xfrm>
        </p:spPr>
        <p:txBody>
          <a:bodyPr/>
          <a:lstStyle/>
          <a:p>
            <a:pPr lvl="0"/>
            <a:r>
              <a:rPr lang="en-US" noProof="0" smtClean="0"/>
              <a:t>Click icon to add table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95375"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57775"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057775"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95375"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057775" y="1981200"/>
            <a:ext cx="3810000" cy="4114800"/>
          </a:xfrm>
        </p:spPr>
        <p:txBody>
          <a:bodyPr/>
          <a:lstStyle/>
          <a:p>
            <a:pPr lvl="0"/>
            <a:r>
              <a:rPr lang="en-US" noProof="0" smtClean="0"/>
              <a:t>Click icon to add clip art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EC4DB0-4E19-4272-A430-6B1DBB2AA495}" type="datetime1">
              <a:rPr lang="en-US" smtClean="0"/>
              <a:pPr/>
              <a:t>2/26/2012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BB270D7-071F-442D-B08D-B37DC11D9C07}" type="datetime1">
              <a:rPr lang="en-US" smtClean="0"/>
              <a:pPr/>
              <a:t>2/26/2012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947F22-230B-4B57-B1BC-FE317290B708}" type="datetime1">
              <a:rPr lang="en-US" smtClean="0"/>
              <a:pPr/>
              <a:t>2/26/2012</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6E81438-61B7-4413-9207-3F24C02AED32}" type="datetime1">
              <a:rPr lang="en-US" smtClean="0"/>
              <a:pPr/>
              <a:t>2/26/2012</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44DCDF0-73F2-4787-A140-5E052582D307}" type="datetime1">
              <a:rPr lang="en-US" smtClean="0"/>
              <a:pPr/>
              <a:t>2/26/2012</a:t>
            </a:fld>
            <a:endParaRPr lang="en-US"/>
          </a:p>
        </p:txBody>
      </p:sp>
      <p:sp>
        <p:nvSpPr>
          <p:cNvPr id="8" name="Slide Number Placeholder 7"/>
          <p:cNvSpPr>
            <a:spLocks noGrp="1"/>
          </p:cNvSpPr>
          <p:nvPr>
            <p:ph type="sldNum" sz="quarter" idx="11"/>
          </p:nvPr>
        </p:nvSpPr>
        <p:spPr/>
        <p:txBody>
          <a:bodyPr/>
          <a:lstStyle/>
          <a:p>
            <a:fld id="{2C6B1FF6-39B9-40F5-8B67-33C6354A3D4F}" type="slidenum">
              <a:rPr kumimoji="0" lang="en-US" smtClean="0"/>
              <a:pPr/>
              <a:t>‹#›</a:t>
            </a:fld>
            <a:endParaRPr kumimoji="0" lang="en-US" dirty="0"/>
          </a:p>
        </p:txBody>
      </p:sp>
      <p:sp>
        <p:nvSpPr>
          <p:cNvPr id="9" name="Footer Placeholder 8"/>
          <p:cNvSpPr>
            <a:spLocks noGrp="1"/>
          </p:cNvSpPr>
          <p:nvPr>
            <p:ph type="ftr" sz="quarter" idx="12"/>
          </p:nvPr>
        </p:nvSpPr>
        <p:spPr/>
        <p:txBody>
          <a:bodyPr/>
          <a:lstStyle/>
          <a:p>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492875"/>
            <a:ext cx="2133600" cy="365125"/>
          </a:xfrm>
        </p:spPr>
        <p:txBody>
          <a:bodyPr/>
          <a:lstStyle/>
          <a:p>
            <a:fld id="{B9BC6B15-F346-4248-89C1-9E264E929888}" type="datetime1">
              <a:rPr lang="en-US" smtClean="0"/>
              <a:pPr/>
              <a:t>2/26/2012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5C5965-D6F7-4895-A437-42093E53D0A1}" type="datetime1">
              <a:rPr lang="en-US" smtClean="0"/>
              <a:pPr/>
              <a:t>2/26/2012</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a:xfrm>
            <a:off x="8156448" y="6422064"/>
            <a:ext cx="762000" cy="365125"/>
          </a:xfrm>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992F0C7-EDD6-49FF-8C12-3B24F76E4472}" type="datetime1">
              <a:rPr lang="en-US" smtClean="0"/>
              <a:pPr/>
              <a:t>2/26/2012</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lgn="r" eaLnBrk="1" latinLnBrk="0" hangingPunct="1"/>
            <a:fld id="{8A2DEC03-1FBA-4526-A74E-FF37373F0DAC}" type="datetime1">
              <a:rPr lang="en-US" smtClean="0"/>
              <a:pPr algn="r" eaLnBrk="1" latinLnBrk="0" hangingPunct="1"/>
              <a:t>2/26/2012</a:t>
            </a:fld>
            <a:endParaRPr lang="en-US" sz="1400" dirty="0">
              <a:solidFill>
                <a:srgbClr val="FFFFFF"/>
              </a:solidFill>
            </a:endParaRPr>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lgn="l" eaLnBrk="1" latinLnBrk="0" hangingPunct="1"/>
            <a:endParaRPr kumimoji="0" lang="en-US" dirty="0">
              <a:solidFill>
                <a:srgbClr val="FFFFFF"/>
              </a:solidFill>
            </a:endParaRPr>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11" name="Text Box 9"/>
          <p:cNvSpPr txBox="1">
            <a:spLocks noChangeArrowheads="1"/>
          </p:cNvSpPr>
          <p:nvPr/>
        </p:nvSpPr>
        <p:spPr bwMode="auto">
          <a:xfrm>
            <a:off x="609600" y="6288088"/>
            <a:ext cx="2468563" cy="457200"/>
          </a:xfrm>
          <a:prstGeom prst="rect">
            <a:avLst/>
          </a:prstGeom>
          <a:noFill/>
          <a:ln w="9525">
            <a:noFill/>
            <a:miter lim="800000"/>
            <a:headEnd/>
            <a:tailEnd/>
          </a:ln>
          <a:effectLst/>
        </p:spPr>
        <p:txBody>
          <a:bodyPr wrap="none">
            <a:spAutoFit/>
          </a:bodyPr>
          <a:lstStyle/>
          <a:p>
            <a:pPr>
              <a:defRPr/>
            </a:pPr>
            <a:r>
              <a:rPr lang="en-US" sz="1200" i="1"/>
              <a:t>Entrepreneurial Finance,</a:t>
            </a:r>
            <a:r>
              <a:rPr lang="en-US" sz="1200"/>
              <a:t> 5th Edition</a:t>
            </a:r>
          </a:p>
          <a:p>
            <a:pPr>
              <a:defRPr/>
            </a:pPr>
            <a:r>
              <a:rPr lang="en-US" sz="1200"/>
              <a:t>Adelman and Marks</a:t>
            </a:r>
            <a:endParaRPr lang="en-US" sz="1400"/>
          </a:p>
        </p:txBody>
      </p:sp>
      <p:sp>
        <p:nvSpPr>
          <p:cNvPr id="13" name="Text Box 10"/>
          <p:cNvSpPr txBox="1">
            <a:spLocks noChangeArrowheads="1"/>
          </p:cNvSpPr>
          <p:nvPr/>
        </p:nvSpPr>
        <p:spPr bwMode="auto">
          <a:xfrm>
            <a:off x="6705600" y="6248400"/>
            <a:ext cx="2286000" cy="461665"/>
          </a:xfrm>
          <a:prstGeom prst="rect">
            <a:avLst/>
          </a:prstGeom>
          <a:noFill/>
          <a:ln w="9525">
            <a:noFill/>
            <a:miter lim="800000"/>
            <a:headEnd/>
            <a:tailEnd/>
          </a:ln>
          <a:effectLst/>
        </p:spPr>
        <p:txBody>
          <a:bodyPr>
            <a:spAutoFit/>
          </a:bodyPr>
          <a:lstStyle/>
          <a:p>
            <a:pPr>
              <a:defRPr/>
            </a:pPr>
            <a:r>
              <a:rPr lang="en-US" sz="1200" dirty="0" smtClean="0">
                <a:latin typeface="Arial" charset="0"/>
                <a:ea typeface="ＭＳ Ｐゴシック" pitchFamily="18" charset="-128"/>
              </a:rPr>
              <a:t>HACC Institute for</a:t>
            </a:r>
            <a:r>
              <a:rPr lang="en-US" sz="1200" baseline="0" dirty="0" smtClean="0">
                <a:latin typeface="Arial" charset="0"/>
                <a:ea typeface="ＭＳ Ｐゴシック" pitchFamily="18" charset="-128"/>
              </a:rPr>
              <a:t> Entrepreneurial Studies</a:t>
            </a:r>
            <a:endParaRPr lang="en-US" sz="1200" dirty="0">
              <a:latin typeface="Arial" charset="0"/>
              <a:ea typeface="ＭＳ Ｐゴシック" pitchFamily="18" charset="-128"/>
            </a:endParaRPr>
          </a:p>
        </p:txBody>
      </p:sp>
      <p:sp>
        <p:nvSpPr>
          <p:cNvPr id="14" name="Text Box 12"/>
          <p:cNvSpPr txBox="1">
            <a:spLocks noChangeArrowheads="1"/>
          </p:cNvSpPr>
          <p:nvPr/>
        </p:nvSpPr>
        <p:spPr bwMode="auto">
          <a:xfrm>
            <a:off x="5791200" y="6172200"/>
            <a:ext cx="304800" cy="457200"/>
          </a:xfrm>
          <a:prstGeom prst="rect">
            <a:avLst/>
          </a:prstGeom>
          <a:noFill/>
          <a:ln w="9525">
            <a:noFill/>
            <a:miter lim="800000"/>
            <a:headEnd/>
            <a:tailEnd/>
          </a:ln>
          <a:effectLst/>
        </p:spPr>
        <p:txBody>
          <a:bodyPr>
            <a:spAutoFit/>
          </a:bodyPr>
          <a:lstStyle/>
          <a:p>
            <a:pPr>
              <a:spcBef>
                <a:spcPct val="50000"/>
              </a:spcBef>
              <a:defRPr/>
            </a:pPr>
            <a:endParaRPr lang="en-US"/>
          </a:p>
        </p:txBody>
      </p:sp>
      <p:sp>
        <p:nvSpPr>
          <p:cNvPr id="15" name="Text Box 13"/>
          <p:cNvSpPr txBox="1">
            <a:spLocks noChangeArrowheads="1"/>
          </p:cNvSpPr>
          <p:nvPr/>
        </p:nvSpPr>
        <p:spPr bwMode="auto">
          <a:xfrm>
            <a:off x="4327525" y="6400800"/>
            <a:ext cx="488950" cy="274638"/>
          </a:xfrm>
          <a:prstGeom prst="rect">
            <a:avLst/>
          </a:prstGeom>
          <a:noFill/>
          <a:ln w="9525">
            <a:noFill/>
            <a:miter lim="800000"/>
            <a:headEnd/>
            <a:tailEnd/>
          </a:ln>
          <a:effectLst/>
        </p:spPr>
        <p:txBody>
          <a:bodyPr wrap="none">
            <a:spAutoFit/>
          </a:bodyPr>
          <a:lstStyle/>
          <a:p>
            <a:pPr algn="ctr">
              <a:defRPr/>
            </a:pPr>
            <a:r>
              <a:rPr lang="en-US" sz="1200"/>
              <a:t>1-</a:t>
            </a:r>
            <a:fld id="{8CC63F18-91CF-4A7C-B3C4-56EB45182C5B}" type="slidenum">
              <a:rPr lang="en-US" sz="1200"/>
              <a:pPr algn="ctr">
                <a:defRPr/>
              </a:pPr>
              <a:t>‹#›</a:t>
            </a:fld>
            <a:endParaRPr lang="en-US" sz="1200"/>
          </a:p>
        </p:txBody>
      </p:sp>
      <p:sp>
        <p:nvSpPr>
          <p:cNvPr id="17" name="Text Box 9"/>
          <p:cNvSpPr txBox="1">
            <a:spLocks noChangeArrowheads="1"/>
          </p:cNvSpPr>
          <p:nvPr/>
        </p:nvSpPr>
        <p:spPr bwMode="auto">
          <a:xfrm>
            <a:off x="609600" y="6288088"/>
            <a:ext cx="2468563" cy="457200"/>
          </a:xfrm>
          <a:prstGeom prst="rect">
            <a:avLst/>
          </a:prstGeom>
          <a:noFill/>
          <a:ln w="9525">
            <a:noFill/>
            <a:miter lim="800000"/>
            <a:headEnd/>
            <a:tailEnd/>
          </a:ln>
          <a:effectLst/>
        </p:spPr>
        <p:txBody>
          <a:bodyPr wrap="none">
            <a:spAutoFit/>
          </a:bodyPr>
          <a:lstStyle/>
          <a:p>
            <a:pPr algn="l">
              <a:defRPr/>
            </a:pPr>
            <a:r>
              <a:rPr lang="en-US" sz="1200" i="1">
                <a:ea typeface="ＭＳ Ｐゴシック" pitchFamily="18" charset="-128"/>
              </a:rPr>
              <a:t>Entrepreneurial Finance,</a:t>
            </a:r>
            <a:r>
              <a:rPr lang="en-US" sz="1200">
                <a:ea typeface="ＭＳ Ｐゴシック" pitchFamily="18" charset="-128"/>
              </a:rPr>
              <a:t> 5th Edition</a:t>
            </a:r>
          </a:p>
          <a:p>
            <a:pPr algn="l">
              <a:defRPr/>
            </a:pPr>
            <a:r>
              <a:rPr lang="en-US" sz="1200">
                <a:ea typeface="ＭＳ Ｐゴシック" pitchFamily="18" charset="-128"/>
              </a:rPr>
              <a:t>Adelman and Marks</a:t>
            </a:r>
            <a:endParaRPr lang="en-US" sz="1400">
              <a:ea typeface="ＭＳ Ｐゴシック" pitchFamily="18" charset="-128"/>
            </a:endParaRPr>
          </a:p>
        </p:txBody>
      </p:sp>
      <p:sp>
        <p:nvSpPr>
          <p:cNvPr id="19" name="Text Box 10"/>
          <p:cNvSpPr txBox="1">
            <a:spLocks noChangeArrowheads="1"/>
          </p:cNvSpPr>
          <p:nvPr/>
        </p:nvSpPr>
        <p:spPr bwMode="auto">
          <a:xfrm>
            <a:off x="6705600" y="6121400"/>
            <a:ext cx="2286000" cy="639763"/>
          </a:xfrm>
          <a:prstGeom prst="rect">
            <a:avLst/>
          </a:prstGeom>
          <a:noFill/>
          <a:ln w="9525">
            <a:noFill/>
            <a:miter lim="800000"/>
            <a:headEnd/>
            <a:tailEnd/>
          </a:ln>
          <a:effectLst/>
        </p:spPr>
        <p:txBody>
          <a:bodyPr>
            <a:spAutoFit/>
          </a:bodyPr>
          <a:lstStyle/>
          <a:p>
            <a:pPr algn="l">
              <a:defRPr/>
            </a:pPr>
            <a:r>
              <a:rPr lang="en-US" sz="1200">
                <a:ea typeface="ＭＳ Ｐゴシック" pitchFamily="18" charset="-128"/>
              </a:rPr>
              <a:t>PRENTICE HALL</a:t>
            </a:r>
          </a:p>
          <a:p>
            <a:pPr algn="l">
              <a:defRPr/>
            </a:pPr>
            <a:r>
              <a:rPr lang="en-US" sz="1200">
                <a:ea typeface="ＭＳ Ｐゴシック" pitchFamily="18" charset="-128"/>
              </a:rPr>
              <a:t>©2010 by Pearson Education, Inc.</a:t>
            </a:r>
          </a:p>
          <a:p>
            <a:pPr algn="l">
              <a:defRPr/>
            </a:pPr>
            <a:r>
              <a:rPr lang="en-US" sz="1200">
                <a:ea typeface="ＭＳ Ｐゴシック" pitchFamily="18" charset="-128"/>
              </a:rPr>
              <a:t>Upper Saddle River, NJ 07458</a:t>
            </a:r>
            <a:endParaRPr lang="en-US" sz="1200">
              <a:latin typeface="Arial" charset="0"/>
              <a:ea typeface="ＭＳ Ｐゴシック" pitchFamily="18" charset="-128"/>
            </a:endParaRPr>
          </a:p>
        </p:txBody>
      </p:sp>
      <p:sp>
        <p:nvSpPr>
          <p:cNvPr id="20" name="Rectangle 11"/>
          <p:cNvSpPr>
            <a:spLocks noGrp="1" noChangeArrowheads="1"/>
          </p:cNvSpPr>
          <p:nvPr/>
        </p:nvSpPr>
        <p:spPr bwMode="auto">
          <a:xfrm>
            <a:off x="4152900" y="6248400"/>
            <a:ext cx="838200" cy="457200"/>
          </a:xfrm>
          <a:prstGeom prst="rect">
            <a:avLst/>
          </a:prstGeom>
          <a:noFill/>
          <a:ln w="9525">
            <a:noFill/>
            <a:miter lim="800000"/>
            <a:headEnd/>
            <a:tailEnd/>
          </a:ln>
          <a:effectLst/>
        </p:spPr>
        <p:txBody>
          <a:bodyPr/>
          <a:lstStyle/>
          <a:p>
            <a:pPr algn="r">
              <a:defRPr/>
            </a:pPr>
            <a:r>
              <a:rPr lang="en-US" sz="1400">
                <a:ea typeface="ＭＳ Ｐゴシック" pitchFamily="18" charset="-128"/>
              </a:rPr>
              <a:t> </a:t>
            </a:r>
          </a:p>
          <a:p>
            <a:pPr>
              <a:defRPr/>
            </a:pPr>
            <a:r>
              <a:rPr lang="en-US" sz="1400">
                <a:ea typeface="ＭＳ Ｐゴシック" pitchFamily="18" charset="-128"/>
              </a:rPr>
              <a:t> </a:t>
            </a:r>
            <a:r>
              <a:rPr lang="en-US" sz="1200"/>
              <a:t>3-</a:t>
            </a:r>
            <a:fld id="{150CF16A-C965-4D68-A02F-12E4AC418B91}" type="slidenum">
              <a:rPr lang="en-US" sz="1200"/>
              <a:pPr>
                <a:defRPr/>
              </a:pPr>
              <a:t>‹#›</a:t>
            </a:fld>
            <a:endParaRPr lang="en-US" sz="1200"/>
          </a:p>
        </p:txBody>
      </p:sp>
      <p:sp>
        <p:nvSpPr>
          <p:cNvPr id="21" name="Text Box 9"/>
          <p:cNvSpPr txBox="1">
            <a:spLocks noChangeArrowheads="1"/>
          </p:cNvSpPr>
          <p:nvPr userDrawn="1"/>
        </p:nvSpPr>
        <p:spPr bwMode="auto">
          <a:xfrm>
            <a:off x="609600" y="6275388"/>
            <a:ext cx="2468563" cy="457200"/>
          </a:xfrm>
          <a:prstGeom prst="rect">
            <a:avLst/>
          </a:prstGeom>
          <a:noFill/>
          <a:ln w="9525">
            <a:noFill/>
            <a:miter lim="800000"/>
            <a:headEnd/>
            <a:tailEnd/>
          </a:ln>
          <a:effectLst/>
        </p:spPr>
        <p:txBody>
          <a:bodyPr wrap="none">
            <a:spAutoFit/>
          </a:bodyPr>
          <a:lstStyle/>
          <a:p>
            <a:pPr>
              <a:defRPr/>
            </a:pPr>
            <a:r>
              <a:rPr lang="en-US" sz="1200" i="1">
                <a:ea typeface="ＭＳ Ｐゴシック" pitchFamily="18" charset="-128"/>
              </a:rPr>
              <a:t>Entrepreneurial Finance,</a:t>
            </a:r>
            <a:r>
              <a:rPr lang="en-US" sz="1200">
                <a:ea typeface="ＭＳ Ｐゴシック" pitchFamily="18" charset="-128"/>
              </a:rPr>
              <a:t> 5th Edition</a:t>
            </a:r>
          </a:p>
          <a:p>
            <a:pPr>
              <a:defRPr/>
            </a:pPr>
            <a:r>
              <a:rPr lang="en-US" sz="1200">
                <a:ea typeface="ＭＳ Ｐゴシック" pitchFamily="18" charset="-128"/>
              </a:rPr>
              <a:t>Adelman and Marks</a:t>
            </a:r>
            <a:endParaRPr lang="en-US" sz="1400">
              <a:ea typeface="ＭＳ Ｐゴシック" pitchFamily="18" charset="-128"/>
            </a:endParaRPr>
          </a:p>
        </p:txBody>
      </p:sp>
      <p:sp>
        <p:nvSpPr>
          <p:cNvPr id="23" name="Text Box 10"/>
          <p:cNvSpPr txBox="1">
            <a:spLocks noChangeArrowheads="1"/>
          </p:cNvSpPr>
          <p:nvPr userDrawn="1"/>
        </p:nvSpPr>
        <p:spPr bwMode="auto">
          <a:xfrm>
            <a:off x="6705600" y="6103938"/>
            <a:ext cx="2286000" cy="639762"/>
          </a:xfrm>
          <a:prstGeom prst="rect">
            <a:avLst/>
          </a:prstGeom>
          <a:noFill/>
          <a:ln w="9525">
            <a:noFill/>
            <a:miter lim="800000"/>
            <a:headEnd/>
            <a:tailEnd/>
          </a:ln>
          <a:effectLst/>
        </p:spPr>
        <p:txBody>
          <a:bodyPr>
            <a:spAutoFit/>
          </a:bodyPr>
          <a:lstStyle/>
          <a:p>
            <a:pPr>
              <a:defRPr/>
            </a:pPr>
            <a:r>
              <a:rPr lang="en-US" sz="1200">
                <a:ea typeface="ＭＳ Ｐゴシック" pitchFamily="18" charset="-128"/>
              </a:rPr>
              <a:t>PRENTICE HALL</a:t>
            </a:r>
          </a:p>
          <a:p>
            <a:pPr>
              <a:defRPr/>
            </a:pPr>
            <a:r>
              <a:rPr lang="en-US" sz="1200">
                <a:ea typeface="ＭＳ Ｐゴシック" pitchFamily="18" charset="-128"/>
              </a:rPr>
              <a:t>©2010 by Pearson Education, Inc.</a:t>
            </a:r>
          </a:p>
          <a:p>
            <a:pPr>
              <a:defRPr/>
            </a:pPr>
            <a:r>
              <a:rPr lang="en-US" sz="1200">
                <a:ea typeface="ＭＳ Ｐゴシック" pitchFamily="18" charset="-128"/>
              </a:rPr>
              <a:t>Upper Saddle River, NJ 07458</a:t>
            </a:r>
            <a:endParaRPr lang="en-US" sz="1200">
              <a:latin typeface="Arial" charset="0"/>
              <a:ea typeface="ＭＳ Ｐゴシック" pitchFamily="18" charset="-128"/>
            </a:endParaRPr>
          </a:p>
        </p:txBody>
      </p:sp>
      <p:sp>
        <p:nvSpPr>
          <p:cNvPr id="24" name="Rectangle 11"/>
          <p:cNvSpPr>
            <a:spLocks noGrp="1" noChangeArrowheads="1"/>
          </p:cNvSpPr>
          <p:nvPr userDrawn="1"/>
        </p:nvSpPr>
        <p:spPr bwMode="auto">
          <a:xfrm>
            <a:off x="4152900" y="6248400"/>
            <a:ext cx="838200" cy="457200"/>
          </a:xfrm>
          <a:prstGeom prst="rect">
            <a:avLst/>
          </a:prstGeom>
          <a:noFill/>
          <a:ln w="9525">
            <a:noFill/>
            <a:miter lim="800000"/>
            <a:headEnd/>
            <a:tailEnd/>
          </a:ln>
          <a:effectLst/>
        </p:spPr>
        <p:txBody>
          <a:bodyPr/>
          <a:lstStyle/>
          <a:p>
            <a:pPr algn="r">
              <a:defRPr/>
            </a:pPr>
            <a:r>
              <a:rPr lang="en-US" sz="1400">
                <a:ea typeface="ＭＳ Ｐゴシック" pitchFamily="18" charset="-128"/>
              </a:rPr>
              <a:t> </a:t>
            </a:r>
          </a:p>
          <a:p>
            <a:pPr algn="ctr">
              <a:defRPr/>
            </a:pPr>
            <a:r>
              <a:rPr lang="en-US" sz="1200">
                <a:ea typeface="ＭＳ Ｐゴシック" pitchFamily="18" charset="-128"/>
              </a:rPr>
              <a:t>4</a:t>
            </a:r>
            <a:r>
              <a:rPr lang="en-US" sz="1200"/>
              <a:t>-</a:t>
            </a:r>
            <a:fld id="{E4152552-45E9-4063-AEFE-6B444176DB96}" type="slidenum">
              <a:rPr lang="en-US" sz="1200"/>
              <a:pPr algn="ctr">
                <a:defRPr/>
              </a:pPr>
              <a:t>‹#›</a:t>
            </a:fld>
            <a:endParaRPr lang="en-US" sz="120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 calcmode="lin" valueType="num">
                                      <p:cBhvr additive="base">
                                        <p:cTn id="7" dur="5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xEl>
                                              <p:pRg st="1" end="1"/>
                                            </p:txEl>
                                          </p:spTgt>
                                        </p:tgtEl>
                                        <p:attrNameLst>
                                          <p:attrName>style.visibility</p:attrName>
                                        </p:attrNameLst>
                                      </p:cBhvr>
                                      <p:to>
                                        <p:strVal val="visible"/>
                                      </p:to>
                                    </p:set>
                                    <p:anim calcmode="lin" valueType="num">
                                      <p:cBhvr additive="base">
                                        <p:cTn id="11" dur="500" fill="hold"/>
                                        <p:tgtEl>
                                          <p:spTgt spid="30">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0">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xEl>
                                              <p:pRg st="2" end="2"/>
                                            </p:txEl>
                                          </p:spTgt>
                                        </p:tgtEl>
                                        <p:attrNameLst>
                                          <p:attrName>style.visibility</p:attrName>
                                        </p:attrNameLst>
                                      </p:cBhvr>
                                      <p:to>
                                        <p:strVal val="visible"/>
                                      </p:to>
                                    </p:set>
                                    <p:anim calcmode="lin" valueType="num">
                                      <p:cBhvr additive="base">
                                        <p:cTn id="15" dur="500" fill="hold"/>
                                        <p:tgtEl>
                                          <p:spTgt spid="30">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0">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0">
                                            <p:txEl>
                                              <p:pRg st="3" end="3"/>
                                            </p:txEl>
                                          </p:spTgt>
                                        </p:tgtEl>
                                        <p:attrNameLst>
                                          <p:attrName>style.visibility</p:attrName>
                                        </p:attrNameLst>
                                      </p:cBhvr>
                                      <p:to>
                                        <p:strVal val="visible"/>
                                      </p:to>
                                    </p:set>
                                    <p:anim calcmode="lin" valueType="num">
                                      <p:cBhvr additive="base">
                                        <p:cTn id="19" dur="500" fill="hold"/>
                                        <p:tgtEl>
                                          <p:spTgt spid="30">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anim calcmode="lin" valueType="num">
                                      <p:cBhvr additive="base">
                                        <p:cTn id="23" dur="500" fill="hold"/>
                                        <p:tgtEl>
                                          <p:spTgt spid="30">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0">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bld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4.wmf"/><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5.emf"/><Relationship Id="rId4" Type="http://schemas.openxmlformats.org/officeDocument/2006/relationships/oleObject" Target="../embeddings/Microsoft_Excel_97-2003_Worksheet2.xls"/></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6.wmf"/><Relationship Id="rId4"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7.wmf"/><Relationship Id="rId4"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7.bin"/><Relationship Id="rId5" Type="http://schemas.openxmlformats.org/officeDocument/2006/relationships/image" Target="../media/image8.wmf"/><Relationship Id="rId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0.wmf"/><Relationship Id="rId4"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11.wmf"/><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3.wmf"/><Relationship Id="rId4" Type="http://schemas.openxmlformats.org/officeDocument/2006/relationships/oleObject" Target="../embeddings/oleObject11.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14.wmf"/><Relationship Id="rId4" Type="http://schemas.openxmlformats.org/officeDocument/2006/relationships/oleObject" Target="../embeddings/oleObject12.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15.wmf"/><Relationship Id="rId4" Type="http://schemas.openxmlformats.org/officeDocument/2006/relationships/oleObject" Target="../embeddings/oleObject13.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16.wmf"/><Relationship Id="rId4" Type="http://schemas.openxmlformats.org/officeDocument/2006/relationships/oleObject" Target="../embeddings/oleObject14.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17.wmf"/><Relationship Id="rId4" Type="http://schemas.openxmlformats.org/officeDocument/2006/relationships/oleObject" Target="../embeddings/oleObject15.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18.wmf"/><Relationship Id="rId4" Type="http://schemas.openxmlformats.org/officeDocument/2006/relationships/oleObject" Target="../embeddings/oleObject16.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19.wmf"/><Relationship Id="rId4" Type="http://schemas.openxmlformats.org/officeDocument/2006/relationships/oleObject" Target="../embeddings/oleObject17.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20.wmf"/><Relationship Id="rId4" Type="http://schemas.openxmlformats.org/officeDocument/2006/relationships/oleObject" Target="../embeddings/oleObject18.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21.wmf"/><Relationship Id="rId4" Type="http://schemas.openxmlformats.org/officeDocument/2006/relationships/oleObject" Target="../embeddings/oleObject19.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22.wmf"/><Relationship Id="rId4" Type="http://schemas.openxmlformats.org/officeDocument/2006/relationships/oleObject" Target="../embeddings/oleObject20.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24.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22.bin"/><Relationship Id="rId5" Type="http://schemas.openxmlformats.org/officeDocument/2006/relationships/image" Target="../media/image23.wmf"/><Relationship Id="rId4" Type="http://schemas.openxmlformats.org/officeDocument/2006/relationships/oleObject" Target="../embeddings/oleObject21.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22.vml"/><Relationship Id="rId5" Type="http://schemas.openxmlformats.org/officeDocument/2006/relationships/image" Target="../media/image25.wmf"/><Relationship Id="rId4" Type="http://schemas.openxmlformats.org/officeDocument/2006/relationships/oleObject" Target="../embeddings/oleObject23.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26.wmf"/><Relationship Id="rId4" Type="http://schemas.openxmlformats.org/officeDocument/2006/relationships/oleObject" Target="../embeddings/oleObject24.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28.wmf"/><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26.bin"/><Relationship Id="rId5" Type="http://schemas.openxmlformats.org/officeDocument/2006/relationships/image" Target="../media/image27.wmf"/><Relationship Id="rId4" Type="http://schemas.openxmlformats.org/officeDocument/2006/relationships/oleObject" Target="../embeddings/oleObject25.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vmlDrawing" Target="../drawings/vmlDrawing25.vml"/><Relationship Id="rId5" Type="http://schemas.openxmlformats.org/officeDocument/2006/relationships/image" Target="../media/image29.wmf"/><Relationship Id="rId4" Type="http://schemas.openxmlformats.org/officeDocument/2006/relationships/oleObject" Target="../embeddings/oleObject27.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26.vml"/><Relationship Id="rId5" Type="http://schemas.openxmlformats.org/officeDocument/2006/relationships/image" Target="../media/image30.wmf"/><Relationship Id="rId4" Type="http://schemas.openxmlformats.org/officeDocument/2006/relationships/oleObject" Target="../embeddings/oleObject28.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3.emf"/><Relationship Id="rId4" Type="http://schemas.openxmlformats.org/officeDocument/2006/relationships/oleObject" Target="../embeddings/Microsoft_Excel_97-2003_Worksheet1.xls"/></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685800" y="2286000"/>
            <a:ext cx="7772400" cy="1143000"/>
          </a:xfrm>
        </p:spPr>
        <p:txBody>
          <a:bodyPr/>
          <a:lstStyle/>
          <a:p>
            <a:r>
              <a:rPr lang="en-US" smtClean="0"/>
              <a:t>Chapter 4</a:t>
            </a:r>
          </a:p>
        </p:txBody>
      </p:sp>
      <p:sp>
        <p:nvSpPr>
          <p:cNvPr id="34819" name="Rectangle 3"/>
          <p:cNvSpPr>
            <a:spLocks noGrp="1" noChangeArrowheads="1"/>
          </p:cNvSpPr>
          <p:nvPr>
            <p:ph type="subTitle" idx="1"/>
          </p:nvPr>
        </p:nvSpPr>
        <p:spPr>
          <a:xfrm>
            <a:off x="1371600" y="3200400"/>
            <a:ext cx="6400800" cy="1752600"/>
          </a:xfrm>
        </p:spPr>
        <p:txBody>
          <a:bodyPr/>
          <a:lstStyle/>
          <a:p>
            <a:r>
              <a:rPr lang="en-US" sz="3200" smtClean="0"/>
              <a:t>Analysis of Financial Statements</a:t>
            </a:r>
          </a:p>
          <a:p>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normAutofit fontScale="90000"/>
          </a:bodyPr>
          <a:lstStyle/>
          <a:p>
            <a:r>
              <a:rPr lang="en-US" smtClean="0"/>
              <a:t>Vertical Analysis of a Balance Sheet</a:t>
            </a:r>
          </a:p>
        </p:txBody>
      </p:sp>
      <p:sp>
        <p:nvSpPr>
          <p:cNvPr id="4100" name="Rectangle 3"/>
          <p:cNvSpPr>
            <a:spLocks noGrp="1" noChangeArrowheads="1"/>
          </p:cNvSpPr>
          <p:nvPr>
            <p:ph idx="1"/>
          </p:nvPr>
        </p:nvSpPr>
        <p:spPr>
          <a:xfrm>
            <a:off x="1066800" y="1524000"/>
            <a:ext cx="7772400" cy="1447800"/>
          </a:xfrm>
        </p:spPr>
        <p:txBody>
          <a:bodyPr>
            <a:normAutofit fontScale="85000" lnSpcReduction="20000"/>
          </a:bodyPr>
          <a:lstStyle/>
          <a:p>
            <a:r>
              <a:rPr lang="en-US" smtClean="0">
                <a:latin typeface="Times" pitchFamily="18" charset="0"/>
              </a:rPr>
              <a:t>Vertical analysis of the balance sheet is always carried out by using total assets as a constant, or 100 percent, and dividing every figure on the balance sheet by total assets. </a:t>
            </a:r>
          </a:p>
          <a:p>
            <a:pPr>
              <a:buFont typeface="Wingdings" pitchFamily="18" charset="2"/>
              <a:buNone/>
            </a:pPr>
            <a:endParaRPr lang="en-US" smtClean="0">
              <a:latin typeface="Times" pitchFamily="18" charset="0"/>
            </a:endParaRPr>
          </a:p>
        </p:txBody>
      </p:sp>
      <p:graphicFrame>
        <p:nvGraphicFramePr>
          <p:cNvPr id="13316" name="Object 4"/>
          <p:cNvGraphicFramePr>
            <a:graphicFrameLocks noChangeAspect="1"/>
          </p:cNvGraphicFramePr>
          <p:nvPr/>
        </p:nvGraphicFramePr>
        <p:xfrm>
          <a:off x="990600" y="3505200"/>
          <a:ext cx="7805738" cy="873125"/>
        </p:xfrm>
        <a:graphic>
          <a:graphicData uri="http://schemas.openxmlformats.org/presentationml/2006/ole">
            <mc:AlternateContent xmlns:mc="http://schemas.openxmlformats.org/markup-compatibility/2006">
              <mc:Choice xmlns:v="urn:schemas-microsoft-com:vml" Requires="v">
                <p:oleObj spid="_x0000_s4100" name="Equation" r:id="rId4" imgW="3619440" imgH="406080" progId="Equation.3">
                  <p:embed/>
                </p:oleObj>
              </mc:Choice>
              <mc:Fallback>
                <p:oleObj name="Equation" r:id="rId4" imgW="3619440" imgH="4060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505200"/>
                        <a:ext cx="7805738" cy="873125"/>
                      </a:xfrm>
                      <a:prstGeom prst="rect">
                        <a:avLst/>
                      </a:prstGeom>
                      <a:solidFill>
                        <a:schemeClr val="accent1"/>
                      </a:solidFill>
                    </p:spPr>
                  </p:pic>
                </p:oleObj>
              </mc:Fallback>
            </mc:AlternateContent>
          </a:graphicData>
        </a:graphic>
      </p:graphicFrame>
      <p:sp>
        <p:nvSpPr>
          <p:cNvPr id="5" name="TextBox 4"/>
          <p:cNvSpPr txBox="1">
            <a:spLocks noChangeArrowheads="1"/>
          </p:cNvSpPr>
          <p:nvPr/>
        </p:nvSpPr>
        <p:spPr bwMode="auto">
          <a:xfrm>
            <a:off x="1371600" y="2895600"/>
            <a:ext cx="2155825" cy="830263"/>
          </a:xfrm>
          <a:prstGeom prst="rect">
            <a:avLst/>
          </a:prstGeom>
          <a:noFill/>
          <a:ln w="9525">
            <a:noFill/>
            <a:miter lim="800000"/>
            <a:headEnd/>
            <a:tailEnd/>
          </a:ln>
        </p:spPr>
        <p:txBody>
          <a:bodyPr wrap="none">
            <a:spAutoFit/>
          </a:bodyPr>
          <a:lstStyle/>
          <a:p>
            <a:r>
              <a:rPr lang="en-US">
                <a:latin typeface="Times" pitchFamily="18" charset="0"/>
              </a:rPr>
              <a:t>The formula is: </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316"/>
                                        </p:tgtEl>
                                        <p:attrNameLst>
                                          <p:attrName>style.visibility</p:attrName>
                                        </p:attrNameLst>
                                      </p:cBhvr>
                                      <p:to>
                                        <p:strVal val="visible"/>
                                      </p:to>
                                    </p:set>
                                    <p:anim calcmode="lin" valueType="num">
                                      <p:cBhvr additive="base">
                                        <p:cTn id="11" dur="500" fill="hold"/>
                                        <p:tgtEl>
                                          <p:spTgt spid="13316"/>
                                        </p:tgtEl>
                                        <p:attrNameLst>
                                          <p:attrName>ppt_x</p:attrName>
                                        </p:attrNameLst>
                                      </p:cBhvr>
                                      <p:tavLst>
                                        <p:tav tm="0">
                                          <p:val>
                                            <p:strVal val="0-#ppt_w/2"/>
                                          </p:val>
                                        </p:tav>
                                        <p:tav tm="100000">
                                          <p:val>
                                            <p:strVal val="#ppt_x"/>
                                          </p:val>
                                        </p:tav>
                                      </p:tavLst>
                                    </p:anim>
                                    <p:anim calcmode="lin" valueType="num">
                                      <p:cBhvr additive="base">
                                        <p:cTn id="12"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5"/>
          <p:cNvGraphicFramePr>
            <a:graphicFrameLocks noChangeAspect="1"/>
          </p:cNvGraphicFramePr>
          <p:nvPr/>
        </p:nvGraphicFramePr>
        <p:xfrm>
          <a:off x="1800225" y="228600"/>
          <a:ext cx="5514975" cy="5638800"/>
        </p:xfrm>
        <a:graphic>
          <a:graphicData uri="http://schemas.openxmlformats.org/presentationml/2006/ole">
            <mc:AlternateContent xmlns:mc="http://schemas.openxmlformats.org/markup-compatibility/2006">
              <mc:Choice xmlns:v="urn:schemas-microsoft-com:vml" Requires="v">
                <p:oleObj spid="_x0000_s5124" name="Worksheet" r:id="rId4" imgW="5438657" imgH="5505585" progId="Excel.Sheet.8">
                  <p:embed/>
                </p:oleObj>
              </mc:Choice>
              <mc:Fallback>
                <p:oleObj name="Worksheet" r:id="rId4" imgW="5438657" imgH="5505585" progId="Excel.Shee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0225" y="228600"/>
                        <a:ext cx="5514975" cy="56388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Ratio Analysis</a:t>
            </a:r>
          </a:p>
        </p:txBody>
      </p:sp>
      <p:sp>
        <p:nvSpPr>
          <p:cNvPr id="40963" name="Rectangle 3"/>
          <p:cNvSpPr>
            <a:spLocks noGrp="1" noChangeArrowheads="1"/>
          </p:cNvSpPr>
          <p:nvPr>
            <p:ph idx="1"/>
          </p:nvPr>
        </p:nvSpPr>
        <p:spPr/>
        <p:txBody>
          <a:bodyPr/>
          <a:lstStyle/>
          <a:p>
            <a:r>
              <a:rPr lang="en-US" b="1" smtClean="0">
                <a:latin typeface="Times" pitchFamily="18" charset="0"/>
              </a:rPr>
              <a:t>Ratio analysis</a:t>
            </a:r>
            <a:r>
              <a:rPr lang="en-US" smtClean="0">
                <a:latin typeface="Times" pitchFamily="18" charset="0"/>
              </a:rPr>
              <a:t> is used to determine the health of a business, especially as that business compares to other firms in the same industry or similar industries. </a:t>
            </a:r>
          </a:p>
          <a:p>
            <a:r>
              <a:rPr lang="en-US" smtClean="0">
                <a:latin typeface="Times" pitchFamily="18" charset="0"/>
              </a:rPr>
              <a:t>A </a:t>
            </a:r>
            <a:r>
              <a:rPr lang="en-US" b="1" smtClean="0">
                <a:latin typeface="Times" pitchFamily="18" charset="0"/>
              </a:rPr>
              <a:t>ratio</a:t>
            </a:r>
            <a:r>
              <a:rPr lang="en-US" smtClean="0">
                <a:latin typeface="Times" pitchFamily="18" charset="0"/>
              </a:rPr>
              <a:t> is nothing more than a relationship between two variables, expressed as a fraction.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Types of Business Ratios</a:t>
            </a:r>
          </a:p>
        </p:txBody>
      </p:sp>
      <p:sp>
        <p:nvSpPr>
          <p:cNvPr id="41987" name="Rectangle 3"/>
          <p:cNvSpPr>
            <a:spLocks noGrp="1" noChangeArrowheads="1"/>
          </p:cNvSpPr>
          <p:nvPr>
            <p:ph idx="1"/>
          </p:nvPr>
        </p:nvSpPr>
        <p:spPr>
          <a:xfrm>
            <a:off x="685800" y="1752600"/>
            <a:ext cx="7772400" cy="4114800"/>
          </a:xfrm>
        </p:spPr>
        <p:txBody>
          <a:bodyPr/>
          <a:lstStyle/>
          <a:p>
            <a:r>
              <a:rPr lang="en-US" b="1" smtClean="0">
                <a:latin typeface="Times" pitchFamily="18" charset="0"/>
              </a:rPr>
              <a:t>Liquidity ratios</a:t>
            </a:r>
            <a:r>
              <a:rPr lang="en-US" smtClean="0">
                <a:latin typeface="Times" pitchFamily="18" charset="0"/>
              </a:rPr>
              <a:t> determine how much of a firm’s current assets are available to meet short-term creditors’ claims. </a:t>
            </a:r>
            <a:endParaRPr lang="en-US" smtClean="0"/>
          </a:p>
          <a:p>
            <a:r>
              <a:rPr lang="en-US" b="1" smtClean="0">
                <a:latin typeface="Times" pitchFamily="18" charset="0"/>
              </a:rPr>
              <a:t>Activity ratios</a:t>
            </a:r>
            <a:r>
              <a:rPr lang="en-US" smtClean="0">
                <a:latin typeface="Times" pitchFamily="18" charset="0"/>
              </a:rPr>
              <a:t> indicate how efficiently a business is using its assets. </a:t>
            </a:r>
            <a:endParaRPr lang="en-US" smtClean="0"/>
          </a:p>
          <a:p>
            <a:r>
              <a:rPr lang="en-US" b="1" smtClean="0">
                <a:latin typeface="Times" pitchFamily="18" charset="0"/>
              </a:rPr>
              <a:t>Leverage (debt) ratios</a:t>
            </a:r>
            <a:r>
              <a:rPr lang="en-US" smtClean="0">
                <a:latin typeface="Times" pitchFamily="18" charset="0"/>
              </a:rPr>
              <a:t> indicate what percentage of the business assets is financed with creditors’ dollars. </a:t>
            </a:r>
            <a:endParaRPr lang="en-US" smtClean="0"/>
          </a:p>
          <a:p>
            <a:pPr>
              <a:buFont typeface="Wingdings" pitchFamily="18" charset="2"/>
              <a:buNone/>
            </a:pPr>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381000"/>
            <a:ext cx="7772400" cy="762000"/>
          </a:xfrm>
        </p:spPr>
        <p:txBody>
          <a:bodyPr>
            <a:normAutofit fontScale="90000"/>
          </a:bodyPr>
          <a:lstStyle/>
          <a:p>
            <a:r>
              <a:rPr lang="en-US" smtClean="0"/>
              <a:t>Types of Business Ratios </a:t>
            </a:r>
            <a:r>
              <a:rPr lang="en-US" i="1" smtClean="0"/>
              <a:t>(continued)</a:t>
            </a:r>
          </a:p>
        </p:txBody>
      </p:sp>
      <p:sp>
        <p:nvSpPr>
          <p:cNvPr id="43011" name="Rectangle 3"/>
          <p:cNvSpPr>
            <a:spLocks noGrp="1" noChangeArrowheads="1"/>
          </p:cNvSpPr>
          <p:nvPr>
            <p:ph idx="1"/>
          </p:nvPr>
        </p:nvSpPr>
        <p:spPr>
          <a:xfrm>
            <a:off x="685800" y="1676400"/>
            <a:ext cx="7772400" cy="5029200"/>
          </a:xfrm>
        </p:spPr>
        <p:txBody>
          <a:bodyPr/>
          <a:lstStyle/>
          <a:p>
            <a:r>
              <a:rPr lang="en-US" b="1" dirty="0" smtClean="0">
                <a:latin typeface="Times" pitchFamily="18" charset="0"/>
              </a:rPr>
              <a:t>Profitability ratios</a:t>
            </a:r>
            <a:r>
              <a:rPr lang="en-US" dirty="0" smtClean="0">
                <a:latin typeface="Times" pitchFamily="18" charset="0"/>
              </a:rPr>
              <a:t> are used by potential investors and creditors to determine how much of an investment will be returned from either earnings on revenues or appreciation of assets. </a:t>
            </a:r>
          </a:p>
          <a:p>
            <a:r>
              <a:rPr lang="en-US" b="1" dirty="0" smtClean="0">
                <a:latin typeface="Times" pitchFamily="18" charset="0"/>
              </a:rPr>
              <a:t>Market ratios</a:t>
            </a:r>
            <a:r>
              <a:rPr lang="en-US" dirty="0" smtClean="0">
                <a:latin typeface="Times" pitchFamily="18" charset="0"/>
              </a:rPr>
              <a:t> are used to compare firms within the same industry. They are primarily used by investors to determine if they should invest capital in the company in exchange for ownership.</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r>
              <a:rPr lang="en-US" smtClean="0"/>
              <a:t>Liquidity Ratios</a:t>
            </a:r>
          </a:p>
        </p:txBody>
      </p:sp>
      <p:sp>
        <p:nvSpPr>
          <p:cNvPr id="6148" name="Rectangle 3"/>
          <p:cNvSpPr>
            <a:spLocks noGrp="1" noChangeArrowheads="1"/>
          </p:cNvSpPr>
          <p:nvPr>
            <p:ph idx="1"/>
          </p:nvPr>
        </p:nvSpPr>
        <p:spPr>
          <a:xfrm>
            <a:off x="1095375" y="1981200"/>
            <a:ext cx="7772400" cy="1066800"/>
          </a:xfrm>
        </p:spPr>
        <p:txBody>
          <a:bodyPr>
            <a:normAutofit fontScale="85000" lnSpcReduction="10000"/>
          </a:bodyPr>
          <a:lstStyle/>
          <a:p>
            <a:pPr>
              <a:spcBef>
                <a:spcPts val="1200"/>
              </a:spcBef>
              <a:spcAft>
                <a:spcPts val="300"/>
              </a:spcAft>
            </a:pPr>
            <a:r>
              <a:rPr lang="en-US" b="1" smtClean="0">
                <a:latin typeface="Times" pitchFamily="18" charset="0"/>
              </a:rPr>
              <a:t>Current Ratio:</a:t>
            </a:r>
            <a:r>
              <a:rPr lang="en-US" b="1" i="1" smtClean="0">
                <a:latin typeface="Times" pitchFamily="18" charset="0"/>
              </a:rPr>
              <a:t> </a:t>
            </a:r>
            <a:r>
              <a:rPr lang="en-US" smtClean="0">
                <a:latin typeface="Times" pitchFamily="18" charset="0"/>
              </a:rPr>
              <a:t>The current ratio is calculated by dividing total current assets by total current liabilities.</a:t>
            </a:r>
          </a:p>
          <a:p>
            <a:pPr>
              <a:spcBef>
                <a:spcPts val="1200"/>
              </a:spcBef>
              <a:spcAft>
                <a:spcPts val="300"/>
              </a:spcAft>
              <a:buFont typeface="Wingdings" pitchFamily="18" charset="2"/>
              <a:buNone/>
            </a:pPr>
            <a:endParaRPr lang="en-US" smtClean="0">
              <a:latin typeface="Times" pitchFamily="18" charset="0"/>
            </a:endParaRPr>
          </a:p>
          <a:p>
            <a:pPr>
              <a:spcBef>
                <a:spcPts val="1200"/>
              </a:spcBef>
              <a:spcAft>
                <a:spcPts val="300"/>
              </a:spcAft>
            </a:pPr>
            <a:endParaRPr lang="en-US" smtClean="0">
              <a:latin typeface="Times" pitchFamily="18" charset="0"/>
            </a:endParaRPr>
          </a:p>
        </p:txBody>
      </p:sp>
      <p:grpSp>
        <p:nvGrpSpPr>
          <p:cNvPr id="2" name="Group 5"/>
          <p:cNvGrpSpPr>
            <a:grpSpLocks/>
          </p:cNvGrpSpPr>
          <p:nvPr/>
        </p:nvGrpSpPr>
        <p:grpSpPr bwMode="auto">
          <a:xfrm>
            <a:off x="1524000" y="3200400"/>
            <a:ext cx="5791200" cy="1535113"/>
            <a:chOff x="1524000" y="3200400"/>
            <a:chExt cx="5791200" cy="1535113"/>
          </a:xfrm>
        </p:grpSpPr>
        <p:graphicFrame>
          <p:nvGraphicFramePr>
            <p:cNvPr id="18436" name="Object 4"/>
            <p:cNvGraphicFramePr>
              <a:graphicFrameLocks noChangeAspect="1"/>
            </p:cNvGraphicFramePr>
            <p:nvPr/>
          </p:nvGraphicFramePr>
          <p:xfrm>
            <a:off x="2362200" y="3886200"/>
            <a:ext cx="4953000" cy="849313"/>
          </p:xfrm>
          <a:graphic>
            <a:graphicData uri="http://schemas.openxmlformats.org/presentationml/2006/ole">
              <mc:AlternateContent xmlns:mc="http://schemas.openxmlformats.org/markup-compatibility/2006">
                <mc:Choice xmlns:v="urn:schemas-microsoft-com:vml" Requires="v">
                  <p:oleObj spid="_x0000_s6148" name="Equation" r:id="rId4" imgW="2298600" imgH="393480" progId="Equation.3">
                    <p:embed/>
                  </p:oleObj>
                </mc:Choice>
                <mc:Fallback>
                  <p:oleObj name="Equation" r:id="rId4" imgW="2298600" imgH="393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3886200"/>
                          <a:ext cx="4953000" cy="849313"/>
                        </a:xfrm>
                        <a:prstGeom prst="rect">
                          <a:avLst/>
                        </a:prstGeom>
                        <a:solidFill>
                          <a:schemeClr val="accent1"/>
                        </a:solidFill>
                      </p:spPr>
                    </p:pic>
                  </p:oleObj>
                </mc:Fallback>
              </mc:AlternateContent>
            </a:graphicData>
          </a:graphic>
        </p:graphicFrame>
        <p:sp>
          <p:nvSpPr>
            <p:cNvPr id="6150" name="TextBox 4"/>
            <p:cNvSpPr txBox="1">
              <a:spLocks noChangeArrowheads="1"/>
            </p:cNvSpPr>
            <p:nvPr/>
          </p:nvSpPr>
          <p:spPr bwMode="auto">
            <a:xfrm>
              <a:off x="1524000" y="3200400"/>
              <a:ext cx="5562741" cy="830997"/>
            </a:xfrm>
            <a:prstGeom prst="rect">
              <a:avLst/>
            </a:prstGeom>
            <a:noFill/>
            <a:ln w="9525">
              <a:noFill/>
              <a:miter lim="800000"/>
              <a:headEnd/>
              <a:tailEnd/>
            </a:ln>
          </p:spPr>
          <p:txBody>
            <a:bodyPr wrap="none">
              <a:spAutoFit/>
            </a:bodyPr>
            <a:lstStyle/>
            <a:p>
              <a:r>
                <a:rPr lang="en-US">
                  <a:latin typeface="Times" pitchFamily="18" charset="0"/>
                </a:rPr>
                <a:t>The current ratio is given by the following: </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685800" y="0"/>
            <a:ext cx="7772400" cy="1143000"/>
          </a:xfrm>
        </p:spPr>
        <p:txBody>
          <a:bodyPr/>
          <a:lstStyle/>
          <a:p>
            <a:r>
              <a:rPr lang="en-US" smtClean="0"/>
              <a:t>Liquidity Ratios </a:t>
            </a:r>
            <a:r>
              <a:rPr lang="en-US" i="1" smtClean="0"/>
              <a:t>(continued)</a:t>
            </a:r>
          </a:p>
        </p:txBody>
      </p:sp>
      <p:sp>
        <p:nvSpPr>
          <p:cNvPr id="7172" name="Rectangle 3"/>
          <p:cNvSpPr>
            <a:spLocks noGrp="1" noChangeArrowheads="1"/>
          </p:cNvSpPr>
          <p:nvPr>
            <p:ph idx="1"/>
          </p:nvPr>
        </p:nvSpPr>
        <p:spPr>
          <a:xfrm>
            <a:off x="685800" y="1143000"/>
            <a:ext cx="7772400" cy="1676400"/>
          </a:xfrm>
        </p:spPr>
        <p:txBody>
          <a:bodyPr>
            <a:normAutofit fontScale="85000" lnSpcReduction="10000"/>
          </a:bodyPr>
          <a:lstStyle/>
          <a:p>
            <a:pPr>
              <a:spcBef>
                <a:spcPts val="1200"/>
              </a:spcBef>
              <a:spcAft>
                <a:spcPts val="300"/>
              </a:spcAft>
            </a:pPr>
            <a:r>
              <a:rPr lang="en-US" b="1" dirty="0" smtClean="0">
                <a:latin typeface="Times" pitchFamily="18" charset="0"/>
              </a:rPr>
              <a:t>Quick, or Acid Test, Ratio:</a:t>
            </a:r>
            <a:r>
              <a:rPr lang="en-US" b="1" i="1" dirty="0" smtClean="0">
                <a:latin typeface="Arial" charset="0"/>
              </a:rPr>
              <a:t> </a:t>
            </a:r>
            <a:r>
              <a:rPr lang="en-US" dirty="0" smtClean="0">
                <a:latin typeface="Times" pitchFamily="18" charset="0"/>
              </a:rPr>
              <a:t>This ratio does not count the sale of the company’s inventory or </a:t>
            </a:r>
            <a:r>
              <a:rPr lang="en-US" dirty="0" err="1" smtClean="0">
                <a:latin typeface="Times" pitchFamily="18" charset="0"/>
              </a:rPr>
              <a:t>prepaids</a:t>
            </a:r>
            <a:r>
              <a:rPr lang="en-US" dirty="0" smtClean="0">
                <a:latin typeface="Times" pitchFamily="18" charset="0"/>
              </a:rPr>
              <a:t>. It measures the ability of the firm to meet its short-term obligations without liquidating its inventory. </a:t>
            </a:r>
            <a:endParaRPr lang="en-US" b="1" i="1" dirty="0" smtClean="0">
              <a:latin typeface="Arial" charset="0"/>
            </a:endParaRPr>
          </a:p>
          <a:p>
            <a:pPr>
              <a:buFont typeface="Wingdings" pitchFamily="18" charset="2"/>
              <a:buNone/>
            </a:pPr>
            <a:endParaRPr lang="en-US" dirty="0" smtClean="0">
              <a:latin typeface="Times" pitchFamily="18" charset="0"/>
            </a:endParaRPr>
          </a:p>
          <a:p>
            <a:pPr>
              <a:buFont typeface="Wingdings" pitchFamily="18" charset="2"/>
              <a:buNone/>
            </a:pPr>
            <a:endParaRPr lang="en-US" dirty="0" smtClean="0">
              <a:latin typeface="Times" pitchFamily="18" charset="0"/>
            </a:endParaRPr>
          </a:p>
          <a:p>
            <a:endParaRPr lang="en-US" dirty="0" smtClean="0"/>
          </a:p>
        </p:txBody>
      </p:sp>
      <p:grpSp>
        <p:nvGrpSpPr>
          <p:cNvPr id="2" name="Group 5"/>
          <p:cNvGrpSpPr>
            <a:grpSpLocks/>
          </p:cNvGrpSpPr>
          <p:nvPr/>
        </p:nvGrpSpPr>
        <p:grpSpPr bwMode="auto">
          <a:xfrm>
            <a:off x="1066800" y="3276600"/>
            <a:ext cx="6881813" cy="1398588"/>
            <a:chOff x="990600" y="2514600"/>
            <a:chExt cx="6881813" cy="1398588"/>
          </a:xfrm>
        </p:grpSpPr>
        <p:graphicFrame>
          <p:nvGraphicFramePr>
            <p:cNvPr id="20485" name="Object 5"/>
            <p:cNvGraphicFramePr>
              <a:graphicFrameLocks noChangeAspect="1"/>
            </p:cNvGraphicFramePr>
            <p:nvPr/>
          </p:nvGraphicFramePr>
          <p:xfrm>
            <a:off x="1066800" y="3048000"/>
            <a:ext cx="6805613" cy="865188"/>
          </p:xfrm>
          <a:graphic>
            <a:graphicData uri="http://schemas.openxmlformats.org/presentationml/2006/ole">
              <mc:AlternateContent xmlns:mc="http://schemas.openxmlformats.org/markup-compatibility/2006">
                <mc:Choice xmlns:v="urn:schemas-microsoft-com:vml" Requires="v">
                  <p:oleObj spid="_x0000_s7172" name="Equation" r:id="rId4" imgW="3111480" imgH="393480" progId="Equation.3">
                    <p:embed/>
                  </p:oleObj>
                </mc:Choice>
                <mc:Fallback>
                  <p:oleObj name="Equation" r:id="rId4" imgW="3111480" imgH="39348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3048000"/>
                          <a:ext cx="6805613" cy="865188"/>
                        </a:xfrm>
                        <a:prstGeom prst="rect">
                          <a:avLst/>
                        </a:prstGeom>
                        <a:solidFill>
                          <a:schemeClr val="accent1"/>
                        </a:solidFill>
                      </p:spPr>
                    </p:pic>
                  </p:oleObj>
                </mc:Fallback>
              </mc:AlternateContent>
            </a:graphicData>
          </a:graphic>
        </p:graphicFrame>
        <p:sp>
          <p:nvSpPr>
            <p:cNvPr id="7174" name="TextBox 4"/>
            <p:cNvSpPr txBox="1">
              <a:spLocks noChangeArrowheads="1"/>
            </p:cNvSpPr>
            <p:nvPr/>
          </p:nvSpPr>
          <p:spPr bwMode="auto">
            <a:xfrm>
              <a:off x="990600" y="2514600"/>
              <a:ext cx="5630067" cy="830997"/>
            </a:xfrm>
            <a:prstGeom prst="rect">
              <a:avLst/>
            </a:prstGeom>
            <a:noFill/>
            <a:ln w="9525">
              <a:noFill/>
              <a:miter lim="800000"/>
              <a:headEnd/>
              <a:tailEnd/>
            </a:ln>
          </p:spPr>
          <p:txBody>
            <a:bodyPr wrap="none">
              <a:spAutoFit/>
            </a:bodyPr>
            <a:lstStyle/>
            <a:p>
              <a:r>
                <a:rPr lang="en-US">
                  <a:latin typeface="Times" pitchFamily="18" charset="0"/>
                </a:rPr>
                <a:t>The acid test ratio is given by the following:</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685800" y="228600"/>
            <a:ext cx="7772400" cy="838200"/>
          </a:xfrm>
        </p:spPr>
        <p:txBody>
          <a:bodyPr/>
          <a:lstStyle/>
          <a:p>
            <a:r>
              <a:rPr lang="en-US" smtClean="0"/>
              <a:t>Activity Ratios</a:t>
            </a:r>
          </a:p>
        </p:txBody>
      </p:sp>
      <p:sp>
        <p:nvSpPr>
          <p:cNvPr id="8197" name="Rectangle 3"/>
          <p:cNvSpPr>
            <a:spLocks noGrp="1" noChangeArrowheads="1"/>
          </p:cNvSpPr>
          <p:nvPr>
            <p:ph idx="1"/>
          </p:nvPr>
        </p:nvSpPr>
        <p:spPr>
          <a:xfrm>
            <a:off x="609600" y="990600"/>
            <a:ext cx="7772400" cy="1676400"/>
          </a:xfrm>
        </p:spPr>
        <p:txBody>
          <a:bodyPr>
            <a:normAutofit fontScale="85000" lnSpcReduction="10000"/>
          </a:bodyPr>
          <a:lstStyle/>
          <a:p>
            <a:r>
              <a:rPr lang="en-US" b="1" smtClean="0">
                <a:latin typeface="Times" pitchFamily="18" charset="0"/>
              </a:rPr>
              <a:t>Inventory turnover ratio</a:t>
            </a:r>
            <a:r>
              <a:rPr lang="en-US" smtClean="0">
                <a:latin typeface="Times" pitchFamily="18" charset="0"/>
              </a:rPr>
              <a:t> (or, simply, inventory turnover) indicates how efficiently a firm is moving its inventory. It basically states how many times per year the firm moves it average inventory.</a:t>
            </a:r>
          </a:p>
          <a:p>
            <a:pPr>
              <a:buFont typeface="Wingdings" pitchFamily="18" charset="2"/>
              <a:buNone/>
            </a:pPr>
            <a:endParaRPr lang="en-US" smtClean="0">
              <a:latin typeface="Times" pitchFamily="18" charset="0"/>
            </a:endParaRPr>
          </a:p>
        </p:txBody>
      </p:sp>
      <p:graphicFrame>
        <p:nvGraphicFramePr>
          <p:cNvPr id="21511" name="Object 7"/>
          <p:cNvGraphicFramePr>
            <a:graphicFrameLocks noChangeAspect="1"/>
          </p:cNvGraphicFramePr>
          <p:nvPr/>
        </p:nvGraphicFramePr>
        <p:xfrm>
          <a:off x="1219200" y="3581400"/>
          <a:ext cx="6216650" cy="887413"/>
        </p:xfrm>
        <a:graphic>
          <a:graphicData uri="http://schemas.openxmlformats.org/presentationml/2006/ole">
            <mc:AlternateContent xmlns:mc="http://schemas.openxmlformats.org/markup-compatibility/2006">
              <mc:Choice xmlns:v="urn:schemas-microsoft-com:vml" Requires="v">
                <p:oleObj spid="_x0000_s8198" name="Equation" r:id="rId4" imgW="2933640" imgH="419040" progId="Equation.3">
                  <p:embed/>
                </p:oleObj>
              </mc:Choice>
              <mc:Fallback>
                <p:oleObj name="Equation" r:id="rId4" imgW="2933640" imgH="41904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3581400"/>
                        <a:ext cx="6216650" cy="8874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2" name="Object 8"/>
          <p:cNvGraphicFramePr>
            <a:graphicFrameLocks noChangeAspect="1"/>
          </p:cNvGraphicFramePr>
          <p:nvPr/>
        </p:nvGraphicFramePr>
        <p:xfrm>
          <a:off x="1295400" y="5029200"/>
          <a:ext cx="6096000" cy="514350"/>
        </p:xfrm>
        <a:graphic>
          <a:graphicData uri="http://schemas.openxmlformats.org/presentationml/2006/ole">
            <mc:AlternateContent xmlns:mc="http://schemas.openxmlformats.org/markup-compatibility/2006">
              <mc:Choice xmlns:v="urn:schemas-microsoft-com:vml" Requires="v">
                <p:oleObj spid="_x0000_s8199" name="Equation" r:id="rId6" imgW="4038480" imgH="393480" progId="Equation.3">
                  <p:embed/>
                </p:oleObj>
              </mc:Choice>
              <mc:Fallback>
                <p:oleObj name="Equation" r:id="rId6" imgW="4038480" imgH="393480" progId="Equation.3">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5029200"/>
                        <a:ext cx="6096000" cy="51435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a:spLocks noChangeArrowheads="1"/>
          </p:cNvSpPr>
          <p:nvPr/>
        </p:nvSpPr>
        <p:spPr bwMode="auto">
          <a:xfrm>
            <a:off x="914400" y="2971800"/>
            <a:ext cx="5037138" cy="830263"/>
          </a:xfrm>
          <a:prstGeom prst="rect">
            <a:avLst/>
          </a:prstGeom>
          <a:noFill/>
          <a:ln w="9525">
            <a:noFill/>
            <a:miter lim="800000"/>
            <a:headEnd/>
            <a:tailEnd/>
          </a:ln>
        </p:spPr>
        <p:txBody>
          <a:bodyPr wrap="none">
            <a:spAutoFit/>
          </a:bodyPr>
          <a:lstStyle/>
          <a:p>
            <a:r>
              <a:rPr lang="en-US">
                <a:latin typeface="Times" pitchFamily="18" charset="0"/>
              </a:rPr>
              <a:t>Inventory turnover is given as follows: </a:t>
            </a:r>
          </a:p>
          <a:p>
            <a:endParaRPr lang="en-US"/>
          </a:p>
        </p:txBody>
      </p:sp>
      <p:sp>
        <p:nvSpPr>
          <p:cNvPr id="7" name="TextBox 6"/>
          <p:cNvSpPr txBox="1">
            <a:spLocks noChangeArrowheads="1"/>
          </p:cNvSpPr>
          <p:nvPr/>
        </p:nvSpPr>
        <p:spPr bwMode="auto">
          <a:xfrm>
            <a:off x="990600" y="4495800"/>
            <a:ext cx="936625" cy="461963"/>
          </a:xfrm>
          <a:prstGeom prst="rect">
            <a:avLst/>
          </a:prstGeom>
          <a:noFill/>
          <a:ln w="9525">
            <a:noFill/>
            <a:miter lim="800000"/>
            <a:headEnd/>
            <a:tailEnd/>
          </a:ln>
        </p:spPr>
        <p:txBody>
          <a:bodyPr wrap="none">
            <a:spAutoFit/>
          </a:bodyPr>
          <a:lstStyle/>
          <a:p>
            <a:r>
              <a:rPr lang="en-US"/>
              <a:t>where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511"/>
                                        </p:tgtEl>
                                        <p:attrNameLst>
                                          <p:attrName>style.visibility</p:attrName>
                                        </p:attrNameLst>
                                      </p:cBhvr>
                                      <p:to>
                                        <p:strVal val="visible"/>
                                      </p:to>
                                    </p:set>
                                    <p:anim calcmode="lin" valueType="num">
                                      <p:cBhvr additive="base">
                                        <p:cTn id="7" dur="500" fill="hold"/>
                                        <p:tgtEl>
                                          <p:spTgt spid="21511"/>
                                        </p:tgtEl>
                                        <p:attrNameLst>
                                          <p:attrName>ppt_x</p:attrName>
                                        </p:attrNameLst>
                                      </p:cBhvr>
                                      <p:tavLst>
                                        <p:tav tm="0">
                                          <p:val>
                                            <p:strVal val="0-#ppt_w/2"/>
                                          </p:val>
                                        </p:tav>
                                        <p:tav tm="100000">
                                          <p:val>
                                            <p:strVal val="#ppt_x"/>
                                          </p:val>
                                        </p:tav>
                                      </p:tavLst>
                                    </p:anim>
                                    <p:anim calcmode="lin" valueType="num">
                                      <p:cBhvr additive="base">
                                        <p:cTn id="8" dur="500" fill="hold"/>
                                        <p:tgtEl>
                                          <p:spTgt spid="215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1512"/>
                                        </p:tgtEl>
                                        <p:attrNameLst>
                                          <p:attrName>style.visibility</p:attrName>
                                        </p:attrNameLst>
                                      </p:cBhvr>
                                      <p:to>
                                        <p:strVal val="visible"/>
                                      </p:to>
                                    </p:set>
                                    <p:anim calcmode="lin" valueType="num">
                                      <p:cBhvr additive="base">
                                        <p:cTn id="21" dur="500" fill="hold"/>
                                        <p:tgtEl>
                                          <p:spTgt spid="21512"/>
                                        </p:tgtEl>
                                        <p:attrNameLst>
                                          <p:attrName>ppt_x</p:attrName>
                                        </p:attrNameLst>
                                      </p:cBhvr>
                                      <p:tavLst>
                                        <p:tav tm="0">
                                          <p:val>
                                            <p:strVal val="0-#ppt_w/2"/>
                                          </p:val>
                                        </p:tav>
                                        <p:tav tm="100000">
                                          <p:val>
                                            <p:strVal val="#ppt_x"/>
                                          </p:val>
                                        </p:tav>
                                      </p:tavLst>
                                    </p:anim>
                                    <p:anim calcmode="lin" valueType="num">
                                      <p:cBhvr additive="base">
                                        <p:cTn id="22" dur="500" fill="hold"/>
                                        <p:tgtEl>
                                          <p:spTgt spid="215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r>
              <a:rPr lang="en-US" smtClean="0"/>
              <a:t>Activity Ratios </a:t>
            </a:r>
            <a:r>
              <a:rPr lang="en-US" i="1" smtClean="0"/>
              <a:t>(continued)</a:t>
            </a:r>
          </a:p>
        </p:txBody>
      </p:sp>
      <p:sp>
        <p:nvSpPr>
          <p:cNvPr id="9220" name="Rectangle 3"/>
          <p:cNvSpPr>
            <a:spLocks noGrp="1" noChangeArrowheads="1"/>
          </p:cNvSpPr>
          <p:nvPr>
            <p:ph idx="1"/>
          </p:nvPr>
        </p:nvSpPr>
        <p:spPr>
          <a:xfrm>
            <a:off x="685800" y="1524000"/>
            <a:ext cx="7772400" cy="1371600"/>
          </a:xfrm>
        </p:spPr>
        <p:txBody>
          <a:bodyPr>
            <a:normAutofit lnSpcReduction="10000"/>
          </a:bodyPr>
          <a:lstStyle/>
          <a:p>
            <a:r>
              <a:rPr lang="en-US" b="1" smtClean="0">
                <a:latin typeface="Times" pitchFamily="18" charset="0"/>
              </a:rPr>
              <a:t>Accounts receivable turnover ratio</a:t>
            </a:r>
            <a:r>
              <a:rPr lang="en-US" smtClean="0">
                <a:latin typeface="Times" pitchFamily="18" charset="0"/>
              </a:rPr>
              <a:t> allows us to determine how fast our company is turning its credit sales into cash. </a:t>
            </a:r>
          </a:p>
          <a:p>
            <a:pPr>
              <a:buFont typeface="Wingdings" pitchFamily="18" charset="2"/>
              <a:buNone/>
            </a:pPr>
            <a:endParaRPr lang="en-US" smtClean="0">
              <a:latin typeface="Times" pitchFamily="18" charset="0"/>
            </a:endParaRPr>
          </a:p>
        </p:txBody>
      </p:sp>
      <p:graphicFrame>
        <p:nvGraphicFramePr>
          <p:cNvPr id="23556" name="Object 4"/>
          <p:cNvGraphicFramePr>
            <a:graphicFrameLocks noChangeAspect="1"/>
          </p:cNvGraphicFramePr>
          <p:nvPr/>
        </p:nvGraphicFramePr>
        <p:xfrm>
          <a:off x="838200" y="4114800"/>
          <a:ext cx="8091488" cy="877888"/>
        </p:xfrm>
        <a:graphic>
          <a:graphicData uri="http://schemas.openxmlformats.org/presentationml/2006/ole">
            <mc:AlternateContent xmlns:mc="http://schemas.openxmlformats.org/markup-compatibility/2006">
              <mc:Choice xmlns:v="urn:schemas-microsoft-com:vml" Requires="v">
                <p:oleObj spid="_x0000_s9220" name="Equation" r:id="rId4" imgW="3848040" imgH="419040" progId="Equation.DSMT4">
                  <p:embed/>
                </p:oleObj>
              </mc:Choice>
              <mc:Fallback>
                <p:oleObj name="Equation" r:id="rId4" imgW="3848040" imgH="4190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4114800"/>
                        <a:ext cx="8091488" cy="87788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extBox 4"/>
          <p:cNvSpPr txBox="1">
            <a:spLocks noChangeArrowheads="1"/>
          </p:cNvSpPr>
          <p:nvPr/>
        </p:nvSpPr>
        <p:spPr bwMode="auto">
          <a:xfrm>
            <a:off x="1066800" y="3048000"/>
            <a:ext cx="7048500" cy="830263"/>
          </a:xfrm>
          <a:prstGeom prst="rect">
            <a:avLst/>
          </a:prstGeom>
          <a:noFill/>
          <a:ln w="9525">
            <a:noFill/>
            <a:miter lim="800000"/>
            <a:headEnd/>
            <a:tailEnd/>
          </a:ln>
        </p:spPr>
        <p:txBody>
          <a:bodyPr>
            <a:spAutoFit/>
          </a:bodyPr>
          <a:lstStyle/>
          <a:p>
            <a:r>
              <a:rPr lang="en-US">
                <a:latin typeface="Times" pitchFamily="18" charset="0"/>
              </a:rPr>
              <a:t>Accounts receivable turnover is given by the following:</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 calcmode="lin" valueType="num">
                                      <p:cBhvr additive="base">
                                        <p:cTn id="11" dur="500" fill="hold"/>
                                        <p:tgtEl>
                                          <p:spTgt spid="23556"/>
                                        </p:tgtEl>
                                        <p:attrNameLst>
                                          <p:attrName>ppt_x</p:attrName>
                                        </p:attrNameLst>
                                      </p:cBhvr>
                                      <p:tavLst>
                                        <p:tav tm="0">
                                          <p:val>
                                            <p:strVal val="0-#ppt_w/2"/>
                                          </p:val>
                                        </p:tav>
                                        <p:tav tm="100000">
                                          <p:val>
                                            <p:strVal val="#ppt_x"/>
                                          </p:val>
                                        </p:tav>
                                      </p:tavLst>
                                    </p:anim>
                                    <p:anim calcmode="lin" valueType="num">
                                      <p:cBhvr additive="base">
                                        <p:cTn id="12" dur="500" fill="hold"/>
                                        <p:tgtEl>
                                          <p:spTgt spid="235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smtClean="0"/>
              <a:t>Activity Ratios </a:t>
            </a:r>
            <a:r>
              <a:rPr lang="en-US" i="1" smtClean="0"/>
              <a:t>(continued)</a:t>
            </a:r>
          </a:p>
        </p:txBody>
      </p:sp>
      <p:sp>
        <p:nvSpPr>
          <p:cNvPr id="10244" name="Rectangle 3"/>
          <p:cNvSpPr>
            <a:spLocks noGrp="1" noChangeArrowheads="1"/>
          </p:cNvSpPr>
          <p:nvPr>
            <p:ph idx="1"/>
          </p:nvPr>
        </p:nvSpPr>
        <p:spPr>
          <a:xfrm>
            <a:off x="1095375" y="1981200"/>
            <a:ext cx="7772400" cy="1066800"/>
          </a:xfrm>
        </p:spPr>
        <p:txBody>
          <a:bodyPr>
            <a:normAutofit fontScale="85000" lnSpcReduction="20000"/>
          </a:bodyPr>
          <a:lstStyle/>
          <a:p>
            <a:r>
              <a:rPr lang="en-US" smtClean="0"/>
              <a:t>Average collection period is the average number of days that it takes the firm to collect its accounts receivable.</a:t>
            </a:r>
          </a:p>
          <a:p>
            <a:pPr>
              <a:buFont typeface="Wingdings" pitchFamily="18" charset="2"/>
              <a:buNone/>
            </a:pPr>
            <a:endParaRPr lang="en-US" smtClean="0"/>
          </a:p>
        </p:txBody>
      </p:sp>
      <p:grpSp>
        <p:nvGrpSpPr>
          <p:cNvPr id="2" name="Group 5"/>
          <p:cNvGrpSpPr>
            <a:grpSpLocks/>
          </p:cNvGrpSpPr>
          <p:nvPr/>
        </p:nvGrpSpPr>
        <p:grpSpPr bwMode="auto">
          <a:xfrm>
            <a:off x="1219200" y="3048000"/>
            <a:ext cx="6858000" cy="1398588"/>
            <a:chOff x="1371600" y="3505200"/>
            <a:chExt cx="6858000" cy="1398588"/>
          </a:xfrm>
        </p:grpSpPr>
        <p:graphicFrame>
          <p:nvGraphicFramePr>
            <p:cNvPr id="24580" name="Object 4"/>
            <p:cNvGraphicFramePr>
              <a:graphicFrameLocks noChangeAspect="1"/>
            </p:cNvGraphicFramePr>
            <p:nvPr/>
          </p:nvGraphicFramePr>
          <p:xfrm>
            <a:off x="1371600" y="4191000"/>
            <a:ext cx="6858000" cy="712788"/>
          </p:xfrm>
          <a:graphic>
            <a:graphicData uri="http://schemas.openxmlformats.org/presentationml/2006/ole">
              <mc:AlternateContent xmlns:mc="http://schemas.openxmlformats.org/markup-compatibility/2006">
                <mc:Choice xmlns:v="urn:schemas-microsoft-com:vml" Requires="v">
                  <p:oleObj spid="_x0000_s10248" name="Equation" r:id="rId4" imgW="3771720" imgH="393480" progId="Equation.3">
                    <p:embed/>
                  </p:oleObj>
                </mc:Choice>
                <mc:Fallback>
                  <p:oleObj name="Equation" r:id="rId4" imgW="3771720" imgH="393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4191000"/>
                          <a:ext cx="6858000" cy="71278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46" name="TextBox 4"/>
            <p:cNvSpPr txBox="1">
              <a:spLocks noChangeArrowheads="1"/>
            </p:cNvSpPr>
            <p:nvPr/>
          </p:nvSpPr>
          <p:spPr bwMode="auto">
            <a:xfrm>
              <a:off x="1524000" y="3505200"/>
              <a:ext cx="6666825" cy="830997"/>
            </a:xfrm>
            <a:prstGeom prst="rect">
              <a:avLst/>
            </a:prstGeom>
            <a:noFill/>
            <a:ln w="9525">
              <a:noFill/>
              <a:miter lim="800000"/>
              <a:headEnd/>
              <a:tailEnd/>
            </a:ln>
          </p:spPr>
          <p:txBody>
            <a:bodyPr wrap="none">
              <a:spAutoFit/>
            </a:bodyPr>
            <a:lstStyle/>
            <a:p>
              <a:r>
                <a:rPr lang="en-US"/>
                <a:t>Average collection period is given by the following: </a:t>
              </a:r>
            </a:p>
            <a:p>
              <a:endParaRPr lang="en-US"/>
            </a:p>
          </p:txBody>
        </p:sp>
      </p:grpSp>
      <p:graphicFrame>
        <p:nvGraphicFramePr>
          <p:cNvPr id="12" name="Object 4"/>
          <p:cNvGraphicFramePr>
            <a:graphicFrameLocks noChangeAspect="1"/>
          </p:cNvGraphicFramePr>
          <p:nvPr>
            <p:extLst>
              <p:ext uri="{D42A27DB-BD31-4B8C-83A1-F6EECF244321}">
                <p14:modId xmlns:p14="http://schemas.microsoft.com/office/powerpoint/2010/main" val="682932156"/>
              </p:ext>
            </p:extLst>
          </p:nvPr>
        </p:nvGraphicFramePr>
        <p:xfrm>
          <a:off x="2209800" y="5105400"/>
          <a:ext cx="4872037" cy="712788"/>
        </p:xfrm>
        <a:graphic>
          <a:graphicData uri="http://schemas.openxmlformats.org/presentationml/2006/ole">
            <mc:AlternateContent xmlns:mc="http://schemas.openxmlformats.org/markup-compatibility/2006">
              <mc:Choice xmlns:v="urn:schemas-microsoft-com:vml" Requires="v">
                <p:oleObj spid="_x0000_s10249" name="Equation" r:id="rId6" imgW="2679480" imgH="393480" progId="Equation.3">
                  <p:embed/>
                </p:oleObj>
              </mc:Choice>
              <mc:Fallback>
                <p:oleObj name="Equation" r:id="rId6" imgW="2679480" imgH="393480" progId="Equation.3">
                  <p:embed/>
                  <p:pic>
                    <p:nvPicPr>
                      <p:cNvPr id="0" name=""/>
                      <p:cNvPicPr>
                        <a:picLocks noChangeAspect="1" noChangeArrowheads="1"/>
                      </p:cNvPicPr>
                      <p:nvPr/>
                    </p:nvPicPr>
                    <p:blipFill>
                      <a:blip r:embed="rId7"/>
                      <a:srcRect/>
                      <a:stretch>
                        <a:fillRect/>
                      </a:stretch>
                    </p:blipFill>
                    <p:spPr bwMode="auto">
                      <a:xfrm>
                        <a:off x="2209800" y="5105400"/>
                        <a:ext cx="4872037" cy="71278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Learning Objectives</a:t>
            </a:r>
          </a:p>
        </p:txBody>
      </p:sp>
      <p:sp>
        <p:nvSpPr>
          <p:cNvPr id="35843" name="Rectangle 3"/>
          <p:cNvSpPr>
            <a:spLocks noGrp="1" noChangeArrowheads="1"/>
          </p:cNvSpPr>
          <p:nvPr>
            <p:ph idx="1"/>
          </p:nvPr>
        </p:nvSpPr>
        <p:spPr>
          <a:xfrm>
            <a:off x="1066800" y="1524000"/>
            <a:ext cx="7772400" cy="4648200"/>
          </a:xfrm>
        </p:spPr>
        <p:txBody>
          <a:bodyPr>
            <a:normAutofit lnSpcReduction="10000"/>
          </a:bodyPr>
          <a:lstStyle/>
          <a:p>
            <a:r>
              <a:rPr lang="en-US" smtClean="0">
                <a:latin typeface="Times" pitchFamily="18" charset="0"/>
              </a:rPr>
              <a:t>Understand the purpose of financial statement analysis.</a:t>
            </a:r>
          </a:p>
          <a:p>
            <a:r>
              <a:rPr lang="en-US" smtClean="0">
                <a:latin typeface="Times" pitchFamily="18" charset="0"/>
              </a:rPr>
              <a:t>Perform a vertical analysis of a company’s financial statements by:</a:t>
            </a:r>
          </a:p>
          <a:p>
            <a:pPr lvl="1"/>
            <a:r>
              <a:rPr lang="en-US" smtClean="0">
                <a:latin typeface="Times" pitchFamily="18" charset="0"/>
              </a:rPr>
              <a:t>Comparing those accounts on the income statement as a percentage of net sales and comparing those accounts on the balance sheet as a percentage of total assets for a period of two or more accounting cycles.</a:t>
            </a:r>
          </a:p>
          <a:p>
            <a:pPr lvl="1"/>
            <a:r>
              <a:rPr lang="en-US" smtClean="0">
                <a:latin typeface="Times" pitchFamily="18" charset="0"/>
              </a:rPr>
              <a:t>Determining those areas within the company that require additional monitoring and control.</a:t>
            </a:r>
          </a:p>
          <a:p>
            <a:pPr lvl="1"/>
            <a:endParaRPr lang="en-US" smtClean="0">
              <a:latin typeface="Times" pitchFamily="18" charset="0"/>
            </a:endParaRPr>
          </a:p>
          <a:p>
            <a:pPr lvl="1">
              <a:buFont typeface="Times New Roman" pitchFamily="18" charset="0"/>
              <a:buNone/>
            </a:pPr>
            <a:endParaRPr lang="en-US" smtClean="0">
              <a:latin typeface="Times" pitchFamily="18" charset="0"/>
            </a:endParaRPr>
          </a:p>
          <a:p>
            <a:pPr lvl="2">
              <a:buFont typeface="Symbol" pitchFamily="18" charset="2"/>
              <a:buChar char="·"/>
            </a:pPr>
            <a:endParaRPr lang="en-US" smtClean="0">
              <a:latin typeface="Times" pitchFamily="18" charset="0"/>
            </a:endParaRPr>
          </a:p>
          <a:p>
            <a:endParaRPr lang="en-US" sz="20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smtClean="0"/>
              <a:t>Activity Ratios </a:t>
            </a:r>
            <a:r>
              <a:rPr lang="en-US" i="1" smtClean="0"/>
              <a:t>(continued)</a:t>
            </a:r>
          </a:p>
        </p:txBody>
      </p:sp>
      <p:sp>
        <p:nvSpPr>
          <p:cNvPr id="11268" name="Rectangle 3"/>
          <p:cNvSpPr>
            <a:spLocks noGrp="1" noChangeArrowheads="1"/>
          </p:cNvSpPr>
          <p:nvPr>
            <p:ph idx="1"/>
          </p:nvPr>
        </p:nvSpPr>
        <p:spPr>
          <a:xfrm>
            <a:off x="1095375" y="1981200"/>
            <a:ext cx="7772400" cy="1143000"/>
          </a:xfrm>
        </p:spPr>
        <p:txBody>
          <a:bodyPr>
            <a:normAutofit fontScale="92500" lnSpcReduction="20000"/>
          </a:bodyPr>
          <a:lstStyle/>
          <a:p>
            <a:r>
              <a:rPr lang="en-US" b="1" smtClean="0">
                <a:latin typeface="Times" pitchFamily="18" charset="0"/>
              </a:rPr>
              <a:t>Fixed asset turnover ratio</a:t>
            </a:r>
            <a:r>
              <a:rPr lang="en-US" smtClean="0">
                <a:latin typeface="Times" pitchFamily="18" charset="0"/>
              </a:rPr>
              <a:t> indicates how efficiently fixed assets are being used to generate revenue for a firm.  </a:t>
            </a:r>
          </a:p>
          <a:p>
            <a:pPr>
              <a:buFont typeface="Wingdings" pitchFamily="18" charset="2"/>
              <a:buNone/>
            </a:pPr>
            <a:endParaRPr lang="en-US" smtClean="0">
              <a:latin typeface="Times" pitchFamily="18" charset="0"/>
            </a:endParaRPr>
          </a:p>
        </p:txBody>
      </p:sp>
      <p:grpSp>
        <p:nvGrpSpPr>
          <p:cNvPr id="2" name="Group 5"/>
          <p:cNvGrpSpPr>
            <a:grpSpLocks/>
          </p:cNvGrpSpPr>
          <p:nvPr/>
        </p:nvGrpSpPr>
        <p:grpSpPr bwMode="auto">
          <a:xfrm>
            <a:off x="1143000" y="3200400"/>
            <a:ext cx="6877050" cy="1704975"/>
            <a:chOff x="1143000" y="3200400"/>
            <a:chExt cx="6877050" cy="1704975"/>
          </a:xfrm>
        </p:grpSpPr>
        <p:graphicFrame>
          <p:nvGraphicFramePr>
            <p:cNvPr id="25604" name="Object 4"/>
            <p:cNvGraphicFramePr>
              <a:graphicFrameLocks noChangeAspect="1"/>
            </p:cNvGraphicFramePr>
            <p:nvPr/>
          </p:nvGraphicFramePr>
          <p:xfrm>
            <a:off x="1143000" y="3886200"/>
            <a:ext cx="6877050" cy="1019175"/>
          </p:xfrm>
          <a:graphic>
            <a:graphicData uri="http://schemas.openxmlformats.org/presentationml/2006/ole">
              <mc:AlternateContent xmlns:mc="http://schemas.openxmlformats.org/markup-compatibility/2006">
                <mc:Choice xmlns:v="urn:schemas-microsoft-com:vml" Requires="v">
                  <p:oleObj spid="_x0000_s11268" name="Equation" r:id="rId4" imgW="2819160" imgH="419040" progId="Equation.DSMT4">
                    <p:embed/>
                  </p:oleObj>
                </mc:Choice>
                <mc:Fallback>
                  <p:oleObj name="Equation" r:id="rId4" imgW="2819160" imgH="4190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886200"/>
                          <a:ext cx="6877050" cy="10191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70" name="TextBox 4"/>
            <p:cNvSpPr txBox="1">
              <a:spLocks noChangeArrowheads="1"/>
            </p:cNvSpPr>
            <p:nvPr/>
          </p:nvSpPr>
          <p:spPr bwMode="auto">
            <a:xfrm>
              <a:off x="1447800" y="3200400"/>
              <a:ext cx="5915402" cy="461665"/>
            </a:xfrm>
            <a:prstGeom prst="rect">
              <a:avLst/>
            </a:prstGeom>
            <a:noFill/>
            <a:ln w="9525">
              <a:noFill/>
              <a:miter lim="800000"/>
              <a:headEnd/>
              <a:tailEnd/>
            </a:ln>
          </p:spPr>
          <p:txBody>
            <a:bodyPr wrap="none">
              <a:spAutoFit/>
            </a:bodyPr>
            <a:lstStyle/>
            <a:p>
              <a:r>
                <a:rPr lang="en-US">
                  <a:latin typeface="Times" pitchFamily="18" charset="0"/>
                </a:rPr>
                <a:t>Fixed asset turnover is given by the following:</a:t>
              </a: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r>
              <a:rPr lang="en-US" smtClean="0"/>
              <a:t>Activity Ratios </a:t>
            </a:r>
            <a:r>
              <a:rPr lang="en-US" i="1" smtClean="0"/>
              <a:t>(continued)</a:t>
            </a:r>
          </a:p>
        </p:txBody>
      </p:sp>
      <p:sp>
        <p:nvSpPr>
          <p:cNvPr id="12292" name="Rectangle 3"/>
          <p:cNvSpPr>
            <a:spLocks noGrp="1" noChangeArrowheads="1"/>
          </p:cNvSpPr>
          <p:nvPr>
            <p:ph idx="1"/>
          </p:nvPr>
        </p:nvSpPr>
        <p:spPr>
          <a:xfrm>
            <a:off x="1095375" y="1981200"/>
            <a:ext cx="7772400" cy="990600"/>
          </a:xfrm>
        </p:spPr>
        <p:txBody>
          <a:bodyPr>
            <a:normAutofit fontScale="77500" lnSpcReduction="20000"/>
          </a:bodyPr>
          <a:lstStyle/>
          <a:p>
            <a:r>
              <a:rPr lang="en-US" b="1" smtClean="0">
                <a:latin typeface="Times" pitchFamily="18" charset="0"/>
              </a:rPr>
              <a:t>Total asset turnover ratio</a:t>
            </a:r>
            <a:r>
              <a:rPr lang="en-US" smtClean="0">
                <a:latin typeface="Times" pitchFamily="18" charset="0"/>
              </a:rPr>
              <a:t> indicates how efficiently our firm uses its total assets to generate revenue for the firm. </a:t>
            </a:r>
          </a:p>
          <a:p>
            <a:pPr>
              <a:buFont typeface="Wingdings" pitchFamily="18" charset="2"/>
              <a:buNone/>
            </a:pPr>
            <a:endParaRPr lang="en-US" smtClean="0">
              <a:latin typeface="Times" pitchFamily="18" charset="0"/>
            </a:endParaRPr>
          </a:p>
        </p:txBody>
      </p:sp>
      <p:grpSp>
        <p:nvGrpSpPr>
          <p:cNvPr id="2" name="Group 6"/>
          <p:cNvGrpSpPr>
            <a:grpSpLocks/>
          </p:cNvGrpSpPr>
          <p:nvPr/>
        </p:nvGrpSpPr>
        <p:grpSpPr bwMode="auto">
          <a:xfrm>
            <a:off x="914400" y="3276600"/>
            <a:ext cx="8001000" cy="1901825"/>
            <a:chOff x="914400" y="3276600"/>
            <a:chExt cx="8001000" cy="1901825"/>
          </a:xfrm>
        </p:grpSpPr>
        <p:graphicFrame>
          <p:nvGraphicFramePr>
            <p:cNvPr id="26628" name="Object 4"/>
            <p:cNvGraphicFramePr>
              <a:graphicFrameLocks noChangeAspect="1"/>
            </p:cNvGraphicFramePr>
            <p:nvPr/>
          </p:nvGraphicFramePr>
          <p:xfrm>
            <a:off x="914400" y="3962400"/>
            <a:ext cx="8001000" cy="1216025"/>
          </p:xfrm>
          <a:graphic>
            <a:graphicData uri="http://schemas.openxmlformats.org/presentationml/2006/ole">
              <mc:AlternateContent xmlns:mc="http://schemas.openxmlformats.org/markup-compatibility/2006">
                <mc:Choice xmlns:v="urn:schemas-microsoft-com:vml" Requires="v">
                  <p:oleObj spid="_x0000_s12292" name="Equation" r:id="rId4" imgW="2743200" imgH="419040" progId="Equation.DSMT4">
                    <p:embed/>
                  </p:oleObj>
                </mc:Choice>
                <mc:Fallback>
                  <p:oleObj name="Equation" r:id="rId4" imgW="2743200" imgH="4190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962400"/>
                          <a:ext cx="8001000" cy="121602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4" name="TextBox 4"/>
            <p:cNvSpPr txBox="1">
              <a:spLocks noChangeArrowheads="1"/>
            </p:cNvSpPr>
            <p:nvPr/>
          </p:nvSpPr>
          <p:spPr bwMode="auto">
            <a:xfrm>
              <a:off x="1143000" y="3276600"/>
              <a:ext cx="7491153" cy="830997"/>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Total asset turnover is given by the following: </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Grp="1" noChangeArrowheads="1"/>
          </p:cNvSpPr>
          <p:nvPr>
            <p:ph type="title"/>
          </p:nvPr>
        </p:nvSpPr>
        <p:spPr>
          <a:xfrm>
            <a:off x="685800" y="304800"/>
            <a:ext cx="7772400" cy="1143000"/>
          </a:xfrm>
        </p:spPr>
        <p:txBody>
          <a:bodyPr/>
          <a:lstStyle/>
          <a:p>
            <a:r>
              <a:rPr lang="en-US" smtClean="0"/>
              <a:t>Leverage Ratios</a:t>
            </a:r>
          </a:p>
        </p:txBody>
      </p:sp>
      <p:sp>
        <p:nvSpPr>
          <p:cNvPr id="13317" name="Rectangle 3"/>
          <p:cNvSpPr>
            <a:spLocks noGrp="1" noChangeArrowheads="1"/>
          </p:cNvSpPr>
          <p:nvPr>
            <p:ph idx="1"/>
          </p:nvPr>
        </p:nvSpPr>
        <p:spPr>
          <a:xfrm>
            <a:off x="1066800" y="1524000"/>
            <a:ext cx="7772400" cy="990600"/>
          </a:xfrm>
        </p:spPr>
        <p:txBody>
          <a:bodyPr>
            <a:normAutofit fontScale="47500" lnSpcReduction="20000"/>
          </a:bodyPr>
          <a:lstStyle/>
          <a:p>
            <a:pPr>
              <a:tabLst>
                <a:tab pos="3378200" algn="l"/>
              </a:tabLst>
            </a:pPr>
            <a:r>
              <a:rPr lang="en-US" b="1" smtClean="0">
                <a:latin typeface="Times" pitchFamily="18" charset="0"/>
              </a:rPr>
              <a:t>Debt-to-equity ratio</a:t>
            </a:r>
            <a:r>
              <a:rPr lang="en-US" smtClean="0">
                <a:latin typeface="Times" pitchFamily="18" charset="0"/>
              </a:rPr>
              <a:t> indicates what percentage of the owner’s equity is debt.</a:t>
            </a:r>
          </a:p>
          <a:p>
            <a:pPr>
              <a:tabLst>
                <a:tab pos="3378200" algn="l"/>
              </a:tabLst>
            </a:pPr>
            <a:endParaRPr lang="en-US" smtClean="0">
              <a:latin typeface="Times" pitchFamily="18" charset="0"/>
            </a:endParaRPr>
          </a:p>
          <a:p>
            <a:pPr>
              <a:tabLst>
                <a:tab pos="3378200" algn="l"/>
              </a:tabLst>
            </a:pPr>
            <a:endParaRPr lang="en-US" sz="2800" smtClean="0">
              <a:latin typeface="Times" pitchFamily="18" charset="0"/>
            </a:endParaRPr>
          </a:p>
          <a:p>
            <a:pPr>
              <a:buFontTx/>
              <a:buNone/>
              <a:tabLst>
                <a:tab pos="3378200" algn="l"/>
              </a:tabLst>
            </a:pPr>
            <a:r>
              <a:rPr lang="en-US" sz="2800" smtClean="0">
                <a:latin typeface="Times" pitchFamily="18" charset="0"/>
              </a:rPr>
              <a:t>		</a:t>
            </a:r>
            <a:endParaRPr lang="en-US" smtClean="0">
              <a:latin typeface="Times" pitchFamily="18" charset="0"/>
            </a:endParaRPr>
          </a:p>
          <a:p>
            <a:pPr>
              <a:buFont typeface="Wingdings" pitchFamily="18" charset="2"/>
              <a:buNone/>
              <a:tabLst>
                <a:tab pos="3378200" algn="l"/>
              </a:tabLst>
            </a:pPr>
            <a:endParaRPr lang="en-US" smtClean="0">
              <a:latin typeface="Times" pitchFamily="18" charset="0"/>
            </a:endParaRPr>
          </a:p>
        </p:txBody>
      </p:sp>
      <p:sp>
        <p:nvSpPr>
          <p:cNvPr id="13321" name="TextBox 5"/>
          <p:cNvSpPr txBox="1">
            <a:spLocks noChangeArrowheads="1"/>
          </p:cNvSpPr>
          <p:nvPr/>
        </p:nvSpPr>
        <p:spPr bwMode="auto">
          <a:xfrm>
            <a:off x="838200" y="2514601"/>
            <a:ext cx="6009992" cy="770589"/>
          </a:xfrm>
          <a:prstGeom prst="rect">
            <a:avLst/>
          </a:prstGeom>
          <a:noFill/>
          <a:ln w="9525">
            <a:noFill/>
            <a:miter lim="800000"/>
            <a:headEnd/>
            <a:tailEnd/>
          </a:ln>
        </p:spPr>
        <p:txBody>
          <a:bodyPr wrap="none">
            <a:spAutoFit/>
          </a:bodyPr>
          <a:lstStyle/>
          <a:p>
            <a:r>
              <a:rPr lang="en-US" dirty="0">
                <a:latin typeface="Times" pitchFamily="18" charset="0"/>
              </a:rPr>
              <a:t>Debt-to-equity is given by the following:</a:t>
            </a:r>
          </a:p>
          <a:p>
            <a:endParaRPr lang="en-US" dirty="0"/>
          </a:p>
        </p:txBody>
      </p:sp>
      <p:graphicFrame>
        <p:nvGraphicFramePr>
          <p:cNvPr id="27653" name="Object 5"/>
          <p:cNvGraphicFramePr>
            <a:graphicFrameLocks noChangeAspect="1"/>
          </p:cNvGraphicFramePr>
          <p:nvPr>
            <p:extLst>
              <p:ext uri="{D42A27DB-BD31-4B8C-83A1-F6EECF244321}">
                <p14:modId xmlns:p14="http://schemas.microsoft.com/office/powerpoint/2010/main" val="1991777689"/>
              </p:ext>
            </p:extLst>
          </p:nvPr>
        </p:nvGraphicFramePr>
        <p:xfrm>
          <a:off x="1295400" y="3429000"/>
          <a:ext cx="6022975" cy="1019175"/>
        </p:xfrm>
        <a:graphic>
          <a:graphicData uri="http://schemas.openxmlformats.org/presentationml/2006/ole">
            <mc:AlternateContent xmlns:mc="http://schemas.openxmlformats.org/markup-compatibility/2006">
              <mc:Choice xmlns:v="urn:schemas-microsoft-com:vml" Requires="v">
                <p:oleObj spid="_x0000_s13321" name="Equation" r:id="rId4" imgW="2590560" imgH="419040" progId="Equation.3">
                  <p:embed/>
                </p:oleObj>
              </mc:Choice>
              <mc:Fallback>
                <p:oleObj name="Equation" r:id="rId4" imgW="2590560" imgH="419040" progId="Equation.3">
                  <p:embed/>
                  <p:pic>
                    <p:nvPicPr>
                      <p:cNvPr id="0" name="Object 5"/>
                      <p:cNvPicPr>
                        <a:picLocks noChangeAspect="1" noChangeArrowheads="1"/>
                      </p:cNvPicPr>
                      <p:nvPr/>
                    </p:nvPicPr>
                    <p:blipFill>
                      <a:blip r:embed="rId5"/>
                      <a:srcRect/>
                      <a:stretch>
                        <a:fillRect/>
                      </a:stretch>
                    </p:blipFill>
                    <p:spPr bwMode="auto">
                      <a:xfrm>
                        <a:off x="1295400" y="3429000"/>
                        <a:ext cx="6022975" cy="10191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r>
              <a:rPr lang="en-US" smtClean="0"/>
              <a:t>Leverage Ratios </a:t>
            </a:r>
            <a:r>
              <a:rPr lang="en-US" i="1" smtClean="0"/>
              <a:t>(continued)</a:t>
            </a:r>
          </a:p>
        </p:txBody>
      </p:sp>
      <p:sp>
        <p:nvSpPr>
          <p:cNvPr id="14340" name="Rectangle 3"/>
          <p:cNvSpPr>
            <a:spLocks noGrp="1" noChangeArrowheads="1"/>
          </p:cNvSpPr>
          <p:nvPr>
            <p:ph idx="1"/>
          </p:nvPr>
        </p:nvSpPr>
        <p:spPr>
          <a:xfrm>
            <a:off x="1095375" y="1981200"/>
            <a:ext cx="7772400" cy="990600"/>
          </a:xfrm>
        </p:spPr>
        <p:txBody>
          <a:bodyPr>
            <a:normAutofit fontScale="85000" lnSpcReduction="10000"/>
          </a:bodyPr>
          <a:lstStyle/>
          <a:p>
            <a:r>
              <a:rPr lang="en-US" b="1" smtClean="0">
                <a:latin typeface="Times" pitchFamily="18" charset="0"/>
              </a:rPr>
              <a:t>Debt-to-total-assets ratio</a:t>
            </a:r>
            <a:r>
              <a:rPr lang="en-US" smtClean="0">
                <a:latin typeface="Times" pitchFamily="18" charset="0"/>
              </a:rPr>
              <a:t> indicates what percentage of a business’s assets is owned by creditors. </a:t>
            </a:r>
          </a:p>
        </p:txBody>
      </p:sp>
      <p:grpSp>
        <p:nvGrpSpPr>
          <p:cNvPr id="2" name="Group 6"/>
          <p:cNvGrpSpPr>
            <a:grpSpLocks/>
          </p:cNvGrpSpPr>
          <p:nvPr/>
        </p:nvGrpSpPr>
        <p:grpSpPr bwMode="auto">
          <a:xfrm>
            <a:off x="1143000" y="3200400"/>
            <a:ext cx="7518400" cy="1743075"/>
            <a:chOff x="1143000" y="3200400"/>
            <a:chExt cx="7518405" cy="1743075"/>
          </a:xfrm>
        </p:grpSpPr>
        <p:graphicFrame>
          <p:nvGraphicFramePr>
            <p:cNvPr id="28676" name="Object 4"/>
            <p:cNvGraphicFramePr>
              <a:graphicFrameLocks noChangeAspect="1"/>
            </p:cNvGraphicFramePr>
            <p:nvPr/>
          </p:nvGraphicFramePr>
          <p:xfrm>
            <a:off x="1524000" y="3962400"/>
            <a:ext cx="6629400" cy="981075"/>
          </p:xfrm>
          <a:graphic>
            <a:graphicData uri="http://schemas.openxmlformats.org/presentationml/2006/ole">
              <mc:AlternateContent xmlns:mc="http://schemas.openxmlformats.org/markup-compatibility/2006">
                <mc:Choice xmlns:v="urn:schemas-microsoft-com:vml" Requires="v">
                  <p:oleObj spid="_x0000_s14340" name="Equation" r:id="rId4" imgW="2806560" imgH="393480" progId="Equation.3">
                    <p:embed/>
                  </p:oleObj>
                </mc:Choice>
                <mc:Fallback>
                  <p:oleObj name="Equation" r:id="rId4" imgW="2806560" imgH="393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962400"/>
                          <a:ext cx="6629400" cy="9810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42" name="TextBox 4"/>
            <p:cNvSpPr txBox="1">
              <a:spLocks noChangeArrowheads="1"/>
            </p:cNvSpPr>
            <p:nvPr/>
          </p:nvSpPr>
          <p:spPr bwMode="auto">
            <a:xfrm>
              <a:off x="1143000" y="3200400"/>
              <a:ext cx="7518405" cy="830997"/>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Debt-to-total-assets is given by the following:</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r>
              <a:rPr lang="en-US" smtClean="0"/>
              <a:t>Leverage Ratios </a:t>
            </a:r>
            <a:r>
              <a:rPr lang="en-US" i="1" smtClean="0"/>
              <a:t>(continued)</a:t>
            </a:r>
          </a:p>
        </p:txBody>
      </p:sp>
      <p:sp>
        <p:nvSpPr>
          <p:cNvPr id="15364" name="Rectangle 3"/>
          <p:cNvSpPr>
            <a:spLocks noGrp="1" noChangeArrowheads="1"/>
          </p:cNvSpPr>
          <p:nvPr>
            <p:ph idx="1"/>
          </p:nvPr>
        </p:nvSpPr>
        <p:spPr>
          <a:xfrm>
            <a:off x="685800" y="1600200"/>
            <a:ext cx="7772400" cy="1600200"/>
          </a:xfrm>
        </p:spPr>
        <p:txBody>
          <a:bodyPr>
            <a:normAutofit fontScale="92500" lnSpcReduction="20000"/>
          </a:bodyPr>
          <a:lstStyle/>
          <a:p>
            <a:r>
              <a:rPr lang="en-US" b="1" smtClean="0">
                <a:latin typeface="Times" pitchFamily="18" charset="0"/>
              </a:rPr>
              <a:t>Times-interest-earned ratio</a:t>
            </a:r>
            <a:r>
              <a:rPr lang="en-US" smtClean="0">
                <a:latin typeface="Times" pitchFamily="18" charset="0"/>
              </a:rPr>
              <a:t> shows the relationship between operating income and the amount of interest in dollars the company has to pay to its creditors on an annual basis. </a:t>
            </a:r>
          </a:p>
        </p:txBody>
      </p:sp>
      <p:graphicFrame>
        <p:nvGraphicFramePr>
          <p:cNvPr id="29701" name="Object 5"/>
          <p:cNvGraphicFramePr>
            <a:graphicFrameLocks noChangeAspect="1"/>
          </p:cNvGraphicFramePr>
          <p:nvPr/>
        </p:nvGraphicFramePr>
        <p:xfrm>
          <a:off x="1143000" y="3962400"/>
          <a:ext cx="6550025" cy="836613"/>
        </p:xfrm>
        <a:graphic>
          <a:graphicData uri="http://schemas.openxmlformats.org/presentationml/2006/ole">
            <mc:AlternateContent xmlns:mc="http://schemas.openxmlformats.org/markup-compatibility/2006">
              <mc:Choice xmlns:v="urn:schemas-microsoft-com:vml" Requires="v">
                <p:oleObj spid="_x0000_s15364" name="Equation" r:id="rId4" imgW="3073320" imgH="393480" progId="Equation.3">
                  <p:embed/>
                </p:oleObj>
              </mc:Choice>
              <mc:Fallback>
                <p:oleObj name="Equation" r:id="rId4" imgW="3073320" imgH="39348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962400"/>
                        <a:ext cx="6550025" cy="8366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extBox 4"/>
          <p:cNvSpPr txBox="1">
            <a:spLocks noChangeArrowheads="1"/>
          </p:cNvSpPr>
          <p:nvPr/>
        </p:nvSpPr>
        <p:spPr bwMode="auto">
          <a:xfrm>
            <a:off x="838200" y="3352800"/>
            <a:ext cx="7818438" cy="830263"/>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Times-interest-earned is given by the following:</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9701"/>
                                        </p:tgtEl>
                                        <p:attrNameLst>
                                          <p:attrName>style.visibility</p:attrName>
                                        </p:attrNameLst>
                                      </p:cBhvr>
                                      <p:to>
                                        <p:strVal val="visible"/>
                                      </p:to>
                                    </p:set>
                                    <p:anim calcmode="lin" valueType="num">
                                      <p:cBhvr additive="base">
                                        <p:cTn id="7" dur="500" fill="hold"/>
                                        <p:tgtEl>
                                          <p:spTgt spid="29701"/>
                                        </p:tgtEl>
                                        <p:attrNameLst>
                                          <p:attrName>ppt_x</p:attrName>
                                        </p:attrNameLst>
                                      </p:cBhvr>
                                      <p:tavLst>
                                        <p:tav tm="0">
                                          <p:val>
                                            <p:strVal val="0-#ppt_w/2"/>
                                          </p:val>
                                        </p:tav>
                                        <p:tav tm="100000">
                                          <p:val>
                                            <p:strVal val="#ppt_x"/>
                                          </p:val>
                                        </p:tav>
                                      </p:tavLst>
                                    </p:anim>
                                    <p:anim calcmode="lin" valueType="num">
                                      <p:cBhvr additive="base">
                                        <p:cTn id="8" dur="500" fill="hold"/>
                                        <p:tgtEl>
                                          <p:spTgt spid="2970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smtClean="0"/>
              <a:t>Profitability Ratios</a:t>
            </a:r>
          </a:p>
        </p:txBody>
      </p:sp>
      <p:sp>
        <p:nvSpPr>
          <p:cNvPr id="16388" name="Rectangle 3"/>
          <p:cNvSpPr>
            <a:spLocks noGrp="1" noChangeArrowheads="1"/>
          </p:cNvSpPr>
          <p:nvPr>
            <p:ph idx="1"/>
          </p:nvPr>
        </p:nvSpPr>
        <p:spPr>
          <a:xfrm>
            <a:off x="1095375" y="1981200"/>
            <a:ext cx="7772400" cy="1066800"/>
          </a:xfrm>
        </p:spPr>
        <p:txBody>
          <a:bodyPr>
            <a:normAutofit fontScale="85000" lnSpcReduction="20000"/>
          </a:bodyPr>
          <a:lstStyle/>
          <a:p>
            <a:r>
              <a:rPr lang="en-US" b="1" smtClean="0">
                <a:latin typeface="Times" pitchFamily="18" charset="0"/>
              </a:rPr>
              <a:t>Gross profit margin ratio</a:t>
            </a:r>
            <a:r>
              <a:rPr lang="en-US" smtClean="0">
                <a:latin typeface="Times" pitchFamily="18" charset="0"/>
              </a:rPr>
              <a:t> is used to determine how much gross profit is generated by each dollar in net sales. </a:t>
            </a:r>
          </a:p>
        </p:txBody>
      </p:sp>
      <p:grpSp>
        <p:nvGrpSpPr>
          <p:cNvPr id="2" name="Group 5"/>
          <p:cNvGrpSpPr>
            <a:grpSpLocks/>
          </p:cNvGrpSpPr>
          <p:nvPr/>
        </p:nvGrpSpPr>
        <p:grpSpPr bwMode="auto">
          <a:xfrm>
            <a:off x="1143000" y="3124200"/>
            <a:ext cx="7345363" cy="1638300"/>
            <a:chOff x="1143000" y="3124200"/>
            <a:chExt cx="7345281" cy="1638300"/>
          </a:xfrm>
        </p:grpSpPr>
        <p:graphicFrame>
          <p:nvGraphicFramePr>
            <p:cNvPr id="30724" name="Object 4"/>
            <p:cNvGraphicFramePr>
              <a:graphicFrameLocks noChangeAspect="1"/>
            </p:cNvGraphicFramePr>
            <p:nvPr/>
          </p:nvGraphicFramePr>
          <p:xfrm>
            <a:off x="1447800" y="3810000"/>
            <a:ext cx="6477000" cy="952500"/>
          </p:xfrm>
          <a:graphic>
            <a:graphicData uri="http://schemas.openxmlformats.org/presentationml/2006/ole">
              <mc:AlternateContent xmlns:mc="http://schemas.openxmlformats.org/markup-compatibility/2006">
                <mc:Choice xmlns:v="urn:schemas-microsoft-com:vml" Requires="v">
                  <p:oleObj spid="_x0000_s16388" name="Equation" r:id="rId4" imgW="2666880" imgH="393480" progId="Equation.3">
                    <p:embed/>
                  </p:oleObj>
                </mc:Choice>
                <mc:Fallback>
                  <p:oleObj name="Equation" r:id="rId4" imgW="2666880" imgH="393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810000"/>
                          <a:ext cx="6477000" cy="9525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90" name="TextBox 4"/>
            <p:cNvSpPr txBox="1">
              <a:spLocks noChangeArrowheads="1"/>
            </p:cNvSpPr>
            <p:nvPr/>
          </p:nvSpPr>
          <p:spPr bwMode="auto">
            <a:xfrm>
              <a:off x="1143000" y="3124200"/>
              <a:ext cx="7345281" cy="830997"/>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Gross profit margin is given by the following: </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normAutofit fontScale="90000"/>
          </a:bodyPr>
          <a:lstStyle/>
          <a:p>
            <a:r>
              <a:rPr lang="en-US" smtClean="0"/>
              <a:t>Profitability Ratios </a:t>
            </a:r>
            <a:r>
              <a:rPr lang="en-US" i="1" smtClean="0"/>
              <a:t>(continued)</a:t>
            </a:r>
          </a:p>
        </p:txBody>
      </p:sp>
      <p:sp>
        <p:nvSpPr>
          <p:cNvPr id="17412" name="Rectangle 3"/>
          <p:cNvSpPr>
            <a:spLocks noGrp="1" noChangeArrowheads="1"/>
          </p:cNvSpPr>
          <p:nvPr>
            <p:ph idx="1"/>
          </p:nvPr>
        </p:nvSpPr>
        <p:spPr>
          <a:xfrm>
            <a:off x="1095375" y="1981200"/>
            <a:ext cx="7772400" cy="1066800"/>
          </a:xfrm>
        </p:spPr>
        <p:txBody>
          <a:bodyPr>
            <a:normAutofit fontScale="85000" lnSpcReduction="20000"/>
          </a:bodyPr>
          <a:lstStyle/>
          <a:p>
            <a:r>
              <a:rPr lang="en-US" b="1" smtClean="0">
                <a:latin typeface="Times" pitchFamily="18" charset="0"/>
              </a:rPr>
              <a:t>Operating profit margin ratio</a:t>
            </a:r>
            <a:r>
              <a:rPr lang="en-US" smtClean="0">
                <a:latin typeface="Times" pitchFamily="18" charset="0"/>
              </a:rPr>
              <a:t> is used to determine how much each dollar of sales generates in operating income. </a:t>
            </a:r>
          </a:p>
        </p:txBody>
      </p:sp>
      <p:grpSp>
        <p:nvGrpSpPr>
          <p:cNvPr id="2" name="Group 5"/>
          <p:cNvGrpSpPr>
            <a:grpSpLocks/>
          </p:cNvGrpSpPr>
          <p:nvPr/>
        </p:nvGrpSpPr>
        <p:grpSpPr bwMode="auto">
          <a:xfrm>
            <a:off x="1143000" y="3200400"/>
            <a:ext cx="7818438" cy="1549400"/>
            <a:chOff x="1143000" y="3200400"/>
            <a:chExt cx="7818166" cy="1549400"/>
          </a:xfrm>
        </p:grpSpPr>
        <p:graphicFrame>
          <p:nvGraphicFramePr>
            <p:cNvPr id="31748" name="Object 4"/>
            <p:cNvGraphicFramePr>
              <a:graphicFrameLocks noChangeAspect="1"/>
            </p:cNvGraphicFramePr>
            <p:nvPr/>
          </p:nvGraphicFramePr>
          <p:xfrm>
            <a:off x="1600200" y="3886200"/>
            <a:ext cx="7239000" cy="863600"/>
          </p:xfrm>
          <a:graphic>
            <a:graphicData uri="http://schemas.openxmlformats.org/presentationml/2006/ole">
              <mc:AlternateContent xmlns:mc="http://schemas.openxmlformats.org/markup-compatibility/2006">
                <mc:Choice xmlns:v="urn:schemas-microsoft-com:vml" Requires="v">
                  <p:oleObj spid="_x0000_s17412" name="Equation" r:id="rId4" imgW="3288960" imgH="393480" progId="Equation.3">
                    <p:embed/>
                  </p:oleObj>
                </mc:Choice>
                <mc:Fallback>
                  <p:oleObj name="Equation" r:id="rId4" imgW="3288960" imgH="393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3886200"/>
                          <a:ext cx="7239000" cy="8636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4" name="TextBox 4"/>
            <p:cNvSpPr txBox="1">
              <a:spLocks noChangeArrowheads="1"/>
            </p:cNvSpPr>
            <p:nvPr/>
          </p:nvSpPr>
          <p:spPr bwMode="auto">
            <a:xfrm>
              <a:off x="1143000" y="3200400"/>
              <a:ext cx="7818166" cy="830997"/>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Operating profit margin is given by the following:</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normAutofit fontScale="90000"/>
          </a:bodyPr>
          <a:lstStyle/>
          <a:p>
            <a:r>
              <a:rPr lang="en-US" smtClean="0"/>
              <a:t>Profitability Ratios </a:t>
            </a:r>
            <a:r>
              <a:rPr lang="en-US" i="1" smtClean="0"/>
              <a:t>(continued)</a:t>
            </a:r>
          </a:p>
        </p:txBody>
      </p:sp>
      <p:sp>
        <p:nvSpPr>
          <p:cNvPr id="18436" name="Rectangle 3"/>
          <p:cNvSpPr>
            <a:spLocks noGrp="1" noChangeArrowheads="1"/>
          </p:cNvSpPr>
          <p:nvPr>
            <p:ph idx="1"/>
          </p:nvPr>
        </p:nvSpPr>
        <p:spPr>
          <a:xfrm>
            <a:off x="1143000" y="1447800"/>
            <a:ext cx="7772400" cy="1295400"/>
          </a:xfrm>
        </p:spPr>
        <p:txBody>
          <a:bodyPr>
            <a:normAutofit fontScale="92500" lnSpcReduction="10000"/>
          </a:bodyPr>
          <a:lstStyle/>
          <a:p>
            <a:r>
              <a:rPr lang="en-US" b="1" smtClean="0">
                <a:latin typeface="Times" pitchFamily="18" charset="0"/>
              </a:rPr>
              <a:t>Net profit margin ratio</a:t>
            </a:r>
            <a:r>
              <a:rPr lang="en-US" smtClean="0">
                <a:latin typeface="Times" pitchFamily="18" charset="0"/>
              </a:rPr>
              <a:t> tells us how much a firm earned on each dollar in sales after paying all obligations including interest and taxes. </a:t>
            </a:r>
          </a:p>
        </p:txBody>
      </p:sp>
      <p:grpSp>
        <p:nvGrpSpPr>
          <p:cNvPr id="2" name="Group 5"/>
          <p:cNvGrpSpPr>
            <a:grpSpLocks/>
          </p:cNvGrpSpPr>
          <p:nvPr/>
        </p:nvGrpSpPr>
        <p:grpSpPr bwMode="auto">
          <a:xfrm>
            <a:off x="1143000" y="2743200"/>
            <a:ext cx="6907213" cy="1773238"/>
            <a:chOff x="1143000" y="2743200"/>
            <a:chExt cx="6907660" cy="1773238"/>
          </a:xfrm>
        </p:grpSpPr>
        <p:graphicFrame>
          <p:nvGraphicFramePr>
            <p:cNvPr id="32772" name="Object 4"/>
            <p:cNvGraphicFramePr>
              <a:graphicFrameLocks noChangeAspect="1"/>
            </p:cNvGraphicFramePr>
            <p:nvPr/>
          </p:nvGraphicFramePr>
          <p:xfrm>
            <a:off x="1447800" y="3429000"/>
            <a:ext cx="6477000" cy="1087438"/>
          </p:xfrm>
          <a:graphic>
            <a:graphicData uri="http://schemas.openxmlformats.org/presentationml/2006/ole">
              <mc:AlternateContent xmlns:mc="http://schemas.openxmlformats.org/markup-compatibility/2006">
                <mc:Choice xmlns:v="urn:schemas-microsoft-com:vml" Requires="v">
                  <p:oleObj spid="_x0000_s18436" name="Equation" r:id="rId4" imgW="2336760" imgH="393480" progId="Equation.3">
                    <p:embed/>
                  </p:oleObj>
                </mc:Choice>
                <mc:Fallback>
                  <p:oleObj name="Equation" r:id="rId4" imgW="2336760" imgH="393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429000"/>
                          <a:ext cx="6477000" cy="108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8" name="TextBox 4"/>
            <p:cNvSpPr txBox="1">
              <a:spLocks noChangeArrowheads="1"/>
            </p:cNvSpPr>
            <p:nvPr/>
          </p:nvSpPr>
          <p:spPr bwMode="auto">
            <a:xfrm>
              <a:off x="1143000" y="2743200"/>
              <a:ext cx="6907660" cy="830997"/>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Net profit margin is given by the following:</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685800" y="0"/>
            <a:ext cx="7772400" cy="1143000"/>
          </a:xfrm>
        </p:spPr>
        <p:txBody>
          <a:bodyPr/>
          <a:lstStyle/>
          <a:p>
            <a:r>
              <a:rPr lang="en-US" smtClean="0"/>
              <a:t>Profitability Ratios </a:t>
            </a:r>
            <a:r>
              <a:rPr lang="en-US" i="1" smtClean="0"/>
              <a:t>(continued)</a:t>
            </a:r>
          </a:p>
        </p:txBody>
      </p:sp>
      <p:sp>
        <p:nvSpPr>
          <p:cNvPr id="19460" name="Rectangle 3"/>
          <p:cNvSpPr>
            <a:spLocks noGrp="1" noChangeArrowheads="1"/>
          </p:cNvSpPr>
          <p:nvPr>
            <p:ph idx="1"/>
          </p:nvPr>
        </p:nvSpPr>
        <p:spPr>
          <a:xfrm>
            <a:off x="685800" y="914400"/>
            <a:ext cx="7772400" cy="1752600"/>
          </a:xfrm>
        </p:spPr>
        <p:txBody>
          <a:bodyPr>
            <a:normAutofit fontScale="85000" lnSpcReduction="10000"/>
          </a:bodyPr>
          <a:lstStyle/>
          <a:p>
            <a:r>
              <a:rPr lang="en-US" b="1" smtClean="0">
                <a:latin typeface="Times" pitchFamily="18" charset="0"/>
              </a:rPr>
              <a:t>Operating return on assets ratio</a:t>
            </a:r>
            <a:r>
              <a:rPr lang="en-US" smtClean="0">
                <a:latin typeface="Times" pitchFamily="18" charset="0"/>
              </a:rPr>
              <a:t> is also referred to as operating return on investment and allows us to determine how much we are actually earning on each dollar in assets prior to paying interest and taxes. </a:t>
            </a:r>
          </a:p>
        </p:txBody>
      </p:sp>
      <p:grpSp>
        <p:nvGrpSpPr>
          <p:cNvPr id="2" name="Group 6"/>
          <p:cNvGrpSpPr>
            <a:grpSpLocks/>
          </p:cNvGrpSpPr>
          <p:nvPr/>
        </p:nvGrpSpPr>
        <p:grpSpPr bwMode="auto">
          <a:xfrm>
            <a:off x="831850" y="2819400"/>
            <a:ext cx="8312150" cy="1711325"/>
            <a:chOff x="832108" y="2819399"/>
            <a:chExt cx="8311892" cy="1711326"/>
          </a:xfrm>
        </p:grpSpPr>
        <p:graphicFrame>
          <p:nvGraphicFramePr>
            <p:cNvPr id="33796" name="Object 4"/>
            <p:cNvGraphicFramePr>
              <a:graphicFrameLocks noChangeAspect="1"/>
            </p:cNvGraphicFramePr>
            <p:nvPr/>
          </p:nvGraphicFramePr>
          <p:xfrm>
            <a:off x="1523999" y="3657600"/>
            <a:ext cx="6743700" cy="873125"/>
          </p:xfrm>
          <a:graphic>
            <a:graphicData uri="http://schemas.openxmlformats.org/presentationml/2006/ole">
              <mc:AlternateContent xmlns:mc="http://schemas.openxmlformats.org/markup-compatibility/2006">
                <mc:Choice xmlns:v="urn:schemas-microsoft-com:vml" Requires="v">
                  <p:oleObj spid="_x0000_s19460" name="Equation" r:id="rId4" imgW="3225600" imgH="419040" progId="Equation.DSMT4">
                    <p:embed/>
                  </p:oleObj>
                </mc:Choice>
                <mc:Fallback>
                  <p:oleObj name="Equation" r:id="rId4" imgW="3225600" imgH="4190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3999" y="3657600"/>
                          <a:ext cx="6743700" cy="87312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462" name="TextBox 4"/>
            <p:cNvSpPr txBox="1">
              <a:spLocks noChangeArrowheads="1"/>
            </p:cNvSpPr>
            <p:nvPr/>
          </p:nvSpPr>
          <p:spPr bwMode="auto">
            <a:xfrm>
              <a:off x="832108" y="2819399"/>
              <a:ext cx="8311892" cy="830998"/>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Operating return on assets is given by the following:</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609600" y="381000"/>
            <a:ext cx="7772400" cy="762000"/>
          </a:xfrm>
        </p:spPr>
        <p:txBody>
          <a:bodyPr>
            <a:normAutofit fontScale="90000"/>
          </a:bodyPr>
          <a:lstStyle/>
          <a:p>
            <a:r>
              <a:rPr lang="en-US" smtClean="0"/>
              <a:t>Profitability Ratios </a:t>
            </a:r>
            <a:r>
              <a:rPr lang="en-US" i="1" smtClean="0"/>
              <a:t>(continued)</a:t>
            </a:r>
          </a:p>
        </p:txBody>
      </p:sp>
      <p:sp>
        <p:nvSpPr>
          <p:cNvPr id="20484" name="Rectangle 3"/>
          <p:cNvSpPr>
            <a:spLocks noGrp="1" noChangeArrowheads="1"/>
          </p:cNvSpPr>
          <p:nvPr>
            <p:ph idx="1"/>
          </p:nvPr>
        </p:nvSpPr>
        <p:spPr>
          <a:xfrm>
            <a:off x="685800" y="1219200"/>
            <a:ext cx="7772400" cy="1295400"/>
          </a:xfrm>
        </p:spPr>
        <p:txBody>
          <a:bodyPr>
            <a:normAutofit fontScale="77500" lnSpcReduction="20000"/>
          </a:bodyPr>
          <a:lstStyle/>
          <a:p>
            <a:r>
              <a:rPr lang="en-US" b="1" dirty="0" smtClean="0">
                <a:latin typeface="Times" pitchFamily="18" charset="0"/>
              </a:rPr>
              <a:t>Net return on assets (ROA) ratio</a:t>
            </a:r>
            <a:r>
              <a:rPr lang="en-US" dirty="0" smtClean="0">
                <a:latin typeface="Times" pitchFamily="18" charset="0"/>
              </a:rPr>
              <a:t> is also referred to as net return on investment and tells us how much a firm earns on each dollar in assets after paying both interest and taxes. </a:t>
            </a:r>
          </a:p>
          <a:p>
            <a:endParaRPr lang="en-US" dirty="0" smtClean="0">
              <a:latin typeface="Times" pitchFamily="18" charset="0"/>
            </a:endParaRPr>
          </a:p>
        </p:txBody>
      </p:sp>
      <p:grpSp>
        <p:nvGrpSpPr>
          <p:cNvPr id="2" name="Group 5"/>
          <p:cNvGrpSpPr>
            <a:grpSpLocks/>
          </p:cNvGrpSpPr>
          <p:nvPr/>
        </p:nvGrpSpPr>
        <p:grpSpPr bwMode="auto">
          <a:xfrm>
            <a:off x="762000" y="2971800"/>
            <a:ext cx="7504113" cy="1727200"/>
            <a:chOff x="762000" y="2971800"/>
            <a:chExt cx="7503977" cy="1727200"/>
          </a:xfrm>
        </p:grpSpPr>
        <p:graphicFrame>
          <p:nvGraphicFramePr>
            <p:cNvPr id="34820" name="Object 4"/>
            <p:cNvGraphicFramePr>
              <a:graphicFrameLocks noChangeAspect="1"/>
            </p:cNvGraphicFramePr>
            <p:nvPr/>
          </p:nvGraphicFramePr>
          <p:xfrm>
            <a:off x="1066800" y="3810000"/>
            <a:ext cx="6948488" cy="889000"/>
          </p:xfrm>
          <a:graphic>
            <a:graphicData uri="http://schemas.openxmlformats.org/presentationml/2006/ole">
              <mc:AlternateContent xmlns:mc="http://schemas.openxmlformats.org/markup-compatibility/2006">
                <mc:Choice xmlns:v="urn:schemas-microsoft-com:vml" Requires="v">
                  <p:oleObj spid="_x0000_s20484" name="Equation" r:id="rId4" imgW="3263760" imgH="419040" progId="Equation.DSMT4">
                    <p:embed/>
                  </p:oleObj>
                </mc:Choice>
                <mc:Fallback>
                  <p:oleObj name="Equation" r:id="rId4" imgW="3263760" imgH="4190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3810000"/>
                          <a:ext cx="6948488" cy="889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6" name="TextBox 4"/>
            <p:cNvSpPr txBox="1">
              <a:spLocks noChangeArrowheads="1"/>
            </p:cNvSpPr>
            <p:nvPr/>
          </p:nvSpPr>
          <p:spPr bwMode="auto">
            <a:xfrm>
              <a:off x="762000" y="2971800"/>
              <a:ext cx="7503977" cy="830997"/>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Net return on assets is given by the following: </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762000" y="228600"/>
            <a:ext cx="7772400" cy="762000"/>
          </a:xfrm>
        </p:spPr>
        <p:txBody>
          <a:bodyPr>
            <a:normAutofit fontScale="90000"/>
          </a:bodyPr>
          <a:lstStyle/>
          <a:p>
            <a:r>
              <a:rPr lang="en-US" smtClean="0"/>
              <a:t>Learning Objectives </a:t>
            </a:r>
            <a:r>
              <a:rPr lang="en-US" i="1" smtClean="0"/>
              <a:t>(continued)</a:t>
            </a:r>
          </a:p>
        </p:txBody>
      </p:sp>
      <p:sp>
        <p:nvSpPr>
          <p:cNvPr id="36867" name="Rectangle 3"/>
          <p:cNvSpPr>
            <a:spLocks noGrp="1" noChangeArrowheads="1"/>
          </p:cNvSpPr>
          <p:nvPr>
            <p:ph idx="1"/>
          </p:nvPr>
        </p:nvSpPr>
        <p:spPr>
          <a:xfrm>
            <a:off x="762000" y="1066800"/>
            <a:ext cx="7772400" cy="5105400"/>
          </a:xfrm>
        </p:spPr>
        <p:txBody>
          <a:bodyPr/>
          <a:lstStyle/>
          <a:p>
            <a:pPr lvl="1"/>
            <a:r>
              <a:rPr lang="en-US" smtClean="0">
                <a:latin typeface="Times" pitchFamily="18" charset="0"/>
              </a:rPr>
              <a:t>Perform a horizontal analysis of a company’s financial statements by:</a:t>
            </a:r>
          </a:p>
          <a:p>
            <a:pPr lvl="2"/>
            <a:r>
              <a:rPr lang="en-US" smtClean="0">
                <a:latin typeface="Times" pitchFamily="18" charset="0"/>
              </a:rPr>
              <a:t>Comparing the percentage change of components on a company’s income statement and balance sheet for a period of two or more years.</a:t>
            </a:r>
          </a:p>
          <a:p>
            <a:pPr lvl="2"/>
            <a:r>
              <a:rPr lang="en-US" smtClean="0">
                <a:latin typeface="Times" pitchFamily="18" charset="0"/>
              </a:rPr>
              <a:t>Determining those areas within the company that require additional monitoring and control.</a:t>
            </a:r>
          </a:p>
          <a:p>
            <a:pPr lvl="1"/>
            <a:r>
              <a:rPr lang="en-US" smtClean="0">
                <a:latin typeface="Times" pitchFamily="18" charset="0"/>
              </a:rPr>
              <a:t>Perform ratio analysis of a company and compare those ratios to other companies within the same industry using industry averages.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685800" y="304800"/>
            <a:ext cx="7772400" cy="1143000"/>
          </a:xfrm>
        </p:spPr>
        <p:txBody>
          <a:bodyPr/>
          <a:lstStyle/>
          <a:p>
            <a:r>
              <a:rPr lang="en-US" smtClean="0"/>
              <a:t>Profitability Ratios </a:t>
            </a:r>
            <a:r>
              <a:rPr lang="en-US" i="1" smtClean="0"/>
              <a:t>(continued)</a:t>
            </a:r>
          </a:p>
        </p:txBody>
      </p:sp>
      <p:sp>
        <p:nvSpPr>
          <p:cNvPr id="21509" name="Rectangle 3"/>
          <p:cNvSpPr>
            <a:spLocks noGrp="1" noChangeArrowheads="1"/>
          </p:cNvSpPr>
          <p:nvPr>
            <p:ph idx="1"/>
          </p:nvPr>
        </p:nvSpPr>
        <p:spPr>
          <a:xfrm>
            <a:off x="685800" y="1371600"/>
            <a:ext cx="7772400" cy="1219200"/>
          </a:xfrm>
        </p:spPr>
        <p:txBody>
          <a:bodyPr>
            <a:normAutofit fontScale="25000" lnSpcReduction="20000"/>
          </a:bodyPr>
          <a:lstStyle/>
          <a:p>
            <a:pPr>
              <a:tabLst>
                <a:tab pos="3086100" algn="l"/>
              </a:tabLst>
            </a:pPr>
            <a:r>
              <a:rPr lang="en-US" sz="9600" b="1" dirty="0" smtClean="0">
                <a:latin typeface="Times" pitchFamily="18" charset="0"/>
              </a:rPr>
              <a:t>Return on equity (ROE) ratio</a:t>
            </a:r>
            <a:r>
              <a:rPr lang="en-US" sz="9600" dirty="0" smtClean="0">
                <a:latin typeface="Times" pitchFamily="18" charset="0"/>
              </a:rPr>
              <a:t> tells the stockholder, or individual owner, what each dollar of his or her investment is generating in net income. </a:t>
            </a:r>
          </a:p>
          <a:p>
            <a:pPr>
              <a:buFont typeface="Wingdings" pitchFamily="18" charset="2"/>
              <a:buNone/>
              <a:tabLst>
                <a:tab pos="3086100" algn="l"/>
              </a:tabLst>
            </a:pPr>
            <a:endParaRPr lang="en-US" dirty="0" smtClean="0">
              <a:latin typeface="Times" pitchFamily="18" charset="0"/>
            </a:endParaRPr>
          </a:p>
          <a:p>
            <a:pPr>
              <a:buFont typeface="Wingdings" pitchFamily="18" charset="2"/>
              <a:buNone/>
              <a:tabLst>
                <a:tab pos="3086100" algn="l"/>
              </a:tabLst>
            </a:pPr>
            <a:endParaRPr lang="en-US" dirty="0" smtClean="0">
              <a:latin typeface="Times" pitchFamily="18" charset="0"/>
            </a:endParaRPr>
          </a:p>
          <a:p>
            <a:pPr>
              <a:buFont typeface="Wingdings" pitchFamily="18" charset="2"/>
              <a:buNone/>
              <a:tabLst>
                <a:tab pos="3086100" algn="l"/>
              </a:tabLst>
            </a:pPr>
            <a:r>
              <a:rPr lang="en-US" dirty="0" smtClean="0">
                <a:latin typeface="Times" pitchFamily="18" charset="0"/>
              </a:rPr>
              <a:t>		</a:t>
            </a:r>
          </a:p>
          <a:p>
            <a:pPr>
              <a:tabLst>
                <a:tab pos="3086100" algn="l"/>
              </a:tabLst>
            </a:pPr>
            <a:endParaRPr lang="en-US" dirty="0" smtClean="0">
              <a:latin typeface="Times" pitchFamily="18" charset="0"/>
            </a:endParaRPr>
          </a:p>
          <a:p>
            <a:pPr>
              <a:buFont typeface="Wingdings" pitchFamily="18" charset="2"/>
              <a:buNone/>
              <a:tabLst>
                <a:tab pos="3086100" algn="l"/>
              </a:tabLst>
            </a:pPr>
            <a:endParaRPr lang="en-US" dirty="0" smtClean="0">
              <a:latin typeface="Times" pitchFamily="18" charset="0"/>
            </a:endParaRPr>
          </a:p>
        </p:txBody>
      </p:sp>
      <p:grpSp>
        <p:nvGrpSpPr>
          <p:cNvPr id="2" name="Group 6"/>
          <p:cNvGrpSpPr>
            <a:grpSpLocks/>
          </p:cNvGrpSpPr>
          <p:nvPr/>
        </p:nvGrpSpPr>
        <p:grpSpPr bwMode="auto">
          <a:xfrm>
            <a:off x="762000" y="3048000"/>
            <a:ext cx="7924800" cy="1516063"/>
            <a:chOff x="914393" y="1295400"/>
            <a:chExt cx="6988675" cy="1516063"/>
          </a:xfrm>
        </p:grpSpPr>
        <p:graphicFrame>
          <p:nvGraphicFramePr>
            <p:cNvPr id="35844" name="Object 4"/>
            <p:cNvGraphicFramePr>
              <a:graphicFrameLocks noChangeAspect="1"/>
            </p:cNvGraphicFramePr>
            <p:nvPr/>
          </p:nvGraphicFramePr>
          <p:xfrm>
            <a:off x="1250387" y="1981200"/>
            <a:ext cx="6137274" cy="830263"/>
          </p:xfrm>
          <a:graphic>
            <a:graphicData uri="http://schemas.openxmlformats.org/presentationml/2006/ole">
              <mc:AlternateContent xmlns:mc="http://schemas.openxmlformats.org/markup-compatibility/2006">
                <mc:Choice xmlns:v="urn:schemas-microsoft-com:vml" Requires="v">
                  <p:oleObj spid="_x0000_s21510" name="Equation" r:id="rId4" imgW="3098520" imgH="419040" progId="Equation.DSMT4">
                    <p:embed/>
                  </p:oleObj>
                </mc:Choice>
                <mc:Fallback>
                  <p:oleObj name="Equation" r:id="rId4" imgW="3098520" imgH="4190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0387" y="1981200"/>
                          <a:ext cx="6137274" cy="83026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13" name="TextBox 5"/>
            <p:cNvSpPr txBox="1">
              <a:spLocks noChangeArrowheads="1"/>
            </p:cNvSpPr>
            <p:nvPr/>
          </p:nvSpPr>
          <p:spPr bwMode="auto">
            <a:xfrm>
              <a:off x="914393" y="1295400"/>
              <a:ext cx="6988675" cy="822325"/>
            </a:xfrm>
            <a:prstGeom prst="rect">
              <a:avLst/>
            </a:prstGeom>
            <a:noFill/>
            <a:ln w="9525">
              <a:noFill/>
              <a:miter lim="800000"/>
              <a:headEnd/>
              <a:tailEnd/>
            </a:ln>
          </p:spPr>
          <p:txBody>
            <a:bodyPr>
              <a:spAutoFit/>
            </a:bodyPr>
            <a:lstStyle/>
            <a:p>
              <a:pPr>
                <a:buFont typeface="Wingdings" pitchFamily="18" charset="2"/>
                <a:buChar char="§"/>
              </a:pPr>
              <a:r>
                <a:rPr lang="en-US">
                  <a:latin typeface="Times" pitchFamily="18" charset="0"/>
                </a:rPr>
                <a:t>  Return on equity (ROE) is given by the following:</a:t>
              </a:r>
            </a:p>
            <a:p>
              <a:endParaRPr lang="en-US"/>
            </a:p>
          </p:txBody>
        </p:sp>
      </p:grpSp>
      <p:grpSp>
        <p:nvGrpSpPr>
          <p:cNvPr id="3" name="Group 8"/>
          <p:cNvGrpSpPr>
            <a:grpSpLocks/>
          </p:cNvGrpSpPr>
          <p:nvPr/>
        </p:nvGrpSpPr>
        <p:grpSpPr bwMode="auto">
          <a:xfrm>
            <a:off x="1143000" y="4800600"/>
            <a:ext cx="7548563" cy="1247775"/>
            <a:chOff x="1066800" y="4343400"/>
            <a:chExt cx="7548562" cy="1247775"/>
          </a:xfrm>
        </p:grpSpPr>
        <p:graphicFrame>
          <p:nvGraphicFramePr>
            <p:cNvPr id="35845" name="Object 5"/>
            <p:cNvGraphicFramePr>
              <a:graphicFrameLocks noChangeAspect="1"/>
            </p:cNvGraphicFramePr>
            <p:nvPr/>
          </p:nvGraphicFramePr>
          <p:xfrm>
            <a:off x="1066800" y="4876800"/>
            <a:ext cx="7548562" cy="714375"/>
          </p:xfrm>
          <a:graphic>
            <a:graphicData uri="http://schemas.openxmlformats.org/presentationml/2006/ole">
              <mc:AlternateContent xmlns:mc="http://schemas.openxmlformats.org/markup-compatibility/2006">
                <mc:Choice xmlns:v="urn:schemas-microsoft-com:vml" Requires="v">
                  <p:oleObj spid="_x0000_s21511" name="Equation" r:id="rId6" imgW="4419360" imgH="419040" progId="Equation.DSMT4">
                    <p:embed/>
                  </p:oleObj>
                </mc:Choice>
                <mc:Fallback>
                  <p:oleObj name="Equation" r:id="rId6" imgW="4419360" imgH="41904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4876800"/>
                          <a:ext cx="7548562" cy="7143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12" name="TextBox 7"/>
            <p:cNvSpPr txBox="1">
              <a:spLocks noChangeArrowheads="1"/>
            </p:cNvSpPr>
            <p:nvPr/>
          </p:nvSpPr>
          <p:spPr bwMode="auto">
            <a:xfrm>
              <a:off x="4038600" y="4343400"/>
              <a:ext cx="441146" cy="461665"/>
            </a:xfrm>
            <a:prstGeom prst="rect">
              <a:avLst/>
            </a:prstGeom>
            <a:noFill/>
            <a:ln w="9525">
              <a:noFill/>
              <a:miter lim="800000"/>
              <a:headEnd/>
              <a:tailEnd/>
            </a:ln>
          </p:spPr>
          <p:txBody>
            <a:bodyPr wrap="none">
              <a:spAutoFit/>
            </a:bodyPr>
            <a:lstStyle/>
            <a:p>
              <a:r>
                <a:rPr lang="en-US">
                  <a:latin typeface="Times" pitchFamily="18" charset="0"/>
                </a:rPr>
                <a:t>or</a:t>
              </a: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685800" y="609600"/>
            <a:ext cx="7772400" cy="609600"/>
          </a:xfrm>
        </p:spPr>
        <p:txBody>
          <a:bodyPr>
            <a:normAutofit fontScale="90000"/>
          </a:bodyPr>
          <a:lstStyle/>
          <a:p>
            <a:r>
              <a:rPr lang="en-US" smtClean="0"/>
              <a:t>Market Ratios</a:t>
            </a:r>
          </a:p>
        </p:txBody>
      </p:sp>
      <p:sp>
        <p:nvSpPr>
          <p:cNvPr id="22532" name="Rectangle 3"/>
          <p:cNvSpPr>
            <a:spLocks noGrp="1" noChangeArrowheads="1"/>
          </p:cNvSpPr>
          <p:nvPr>
            <p:ph idx="1"/>
          </p:nvPr>
        </p:nvSpPr>
        <p:spPr>
          <a:xfrm>
            <a:off x="685800" y="1295400"/>
            <a:ext cx="8001000" cy="1676400"/>
          </a:xfrm>
        </p:spPr>
        <p:txBody>
          <a:bodyPr>
            <a:normAutofit fontScale="85000" lnSpcReduction="20000"/>
          </a:bodyPr>
          <a:lstStyle/>
          <a:p>
            <a:r>
              <a:rPr lang="en-US" b="1" smtClean="0">
                <a:latin typeface="Times" pitchFamily="18" charset="0"/>
              </a:rPr>
              <a:t>Earnings per share ratio</a:t>
            </a:r>
            <a:r>
              <a:rPr lang="en-US" smtClean="0">
                <a:latin typeface="Times" pitchFamily="18" charset="0"/>
              </a:rPr>
              <a:t> is nothing more than the net profit or net income of the firm, less preferred dividends (if the company has preferred stock), divided by the number of shares of common stock outstanding (issued). </a:t>
            </a:r>
          </a:p>
        </p:txBody>
      </p:sp>
      <p:graphicFrame>
        <p:nvGraphicFramePr>
          <p:cNvPr id="36868" name="Object 4"/>
          <p:cNvGraphicFramePr>
            <a:graphicFrameLocks noChangeAspect="1"/>
          </p:cNvGraphicFramePr>
          <p:nvPr/>
        </p:nvGraphicFramePr>
        <p:xfrm>
          <a:off x="609600" y="4038600"/>
          <a:ext cx="8318500" cy="657225"/>
        </p:xfrm>
        <a:graphic>
          <a:graphicData uri="http://schemas.openxmlformats.org/presentationml/2006/ole">
            <mc:AlternateContent xmlns:mc="http://schemas.openxmlformats.org/markup-compatibility/2006">
              <mc:Choice xmlns:v="urn:schemas-microsoft-com:vml" Requires="v">
                <p:oleObj spid="_x0000_s22532" name="Equation" r:id="rId4" imgW="5283000" imgH="419040" progId="Equation.DSMT4">
                  <p:embed/>
                </p:oleObj>
              </mc:Choice>
              <mc:Fallback>
                <p:oleObj name="Equation" r:id="rId4" imgW="5283000" imgH="4190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4038600"/>
                        <a:ext cx="8318500" cy="65722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extBox 4"/>
          <p:cNvSpPr txBox="1">
            <a:spLocks noChangeArrowheads="1"/>
          </p:cNvSpPr>
          <p:nvPr/>
        </p:nvSpPr>
        <p:spPr bwMode="auto">
          <a:xfrm>
            <a:off x="762000" y="3276600"/>
            <a:ext cx="7165975" cy="830263"/>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Earnings per share is given by the following:</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6868"/>
                                        </p:tgtEl>
                                        <p:attrNameLst>
                                          <p:attrName>style.visibility</p:attrName>
                                        </p:attrNameLst>
                                      </p:cBhvr>
                                      <p:to>
                                        <p:strVal val="visible"/>
                                      </p:to>
                                    </p:set>
                                    <p:anim calcmode="lin" valueType="num">
                                      <p:cBhvr additive="base">
                                        <p:cTn id="7" dur="500" fill="hold"/>
                                        <p:tgtEl>
                                          <p:spTgt spid="36868"/>
                                        </p:tgtEl>
                                        <p:attrNameLst>
                                          <p:attrName>ppt_x</p:attrName>
                                        </p:attrNameLst>
                                      </p:cBhvr>
                                      <p:tavLst>
                                        <p:tav tm="0">
                                          <p:val>
                                            <p:strVal val="0-#ppt_w/2"/>
                                          </p:val>
                                        </p:tav>
                                        <p:tav tm="100000">
                                          <p:val>
                                            <p:strVal val="#ppt_x"/>
                                          </p:val>
                                        </p:tav>
                                      </p:tavLst>
                                    </p:anim>
                                    <p:anim calcmode="lin" valueType="num">
                                      <p:cBhvr additive="base">
                                        <p:cTn id="8" dur="500" fill="hold"/>
                                        <p:tgtEl>
                                          <p:spTgt spid="3686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685800" y="609600"/>
            <a:ext cx="7772400" cy="838200"/>
          </a:xfrm>
        </p:spPr>
        <p:txBody>
          <a:bodyPr/>
          <a:lstStyle/>
          <a:p>
            <a:r>
              <a:rPr lang="en-US" smtClean="0"/>
              <a:t>Market Ratios </a:t>
            </a:r>
            <a:r>
              <a:rPr lang="en-US" i="1" smtClean="0"/>
              <a:t>(continued)</a:t>
            </a:r>
          </a:p>
        </p:txBody>
      </p:sp>
      <p:sp>
        <p:nvSpPr>
          <p:cNvPr id="23556" name="Rectangle 3"/>
          <p:cNvSpPr>
            <a:spLocks noGrp="1" noChangeArrowheads="1"/>
          </p:cNvSpPr>
          <p:nvPr>
            <p:ph idx="1"/>
          </p:nvPr>
        </p:nvSpPr>
        <p:spPr>
          <a:xfrm>
            <a:off x="685800" y="1524000"/>
            <a:ext cx="7772400" cy="990600"/>
          </a:xfrm>
        </p:spPr>
        <p:txBody>
          <a:bodyPr>
            <a:normAutofit fontScale="85000" lnSpcReduction="10000"/>
          </a:bodyPr>
          <a:lstStyle/>
          <a:p>
            <a:r>
              <a:rPr lang="en-US" b="1" smtClean="0">
                <a:latin typeface="Times" pitchFamily="18" charset="0"/>
              </a:rPr>
              <a:t>Price earnings ratio</a:t>
            </a:r>
            <a:r>
              <a:rPr lang="en-US" smtClean="0">
                <a:latin typeface="Times" pitchFamily="18" charset="0"/>
              </a:rPr>
              <a:t> is a magnification of earnings per share in terms of market price of stock. </a:t>
            </a:r>
          </a:p>
        </p:txBody>
      </p:sp>
      <p:grpSp>
        <p:nvGrpSpPr>
          <p:cNvPr id="2" name="Group 5"/>
          <p:cNvGrpSpPr>
            <a:grpSpLocks/>
          </p:cNvGrpSpPr>
          <p:nvPr/>
        </p:nvGrpSpPr>
        <p:grpSpPr bwMode="auto">
          <a:xfrm>
            <a:off x="762000" y="2819400"/>
            <a:ext cx="7543800" cy="1847850"/>
            <a:chOff x="762000" y="2819400"/>
            <a:chExt cx="7543800" cy="1847850"/>
          </a:xfrm>
        </p:grpSpPr>
        <p:graphicFrame>
          <p:nvGraphicFramePr>
            <p:cNvPr id="37892" name="Object 4"/>
            <p:cNvGraphicFramePr>
              <a:graphicFrameLocks noChangeAspect="1"/>
            </p:cNvGraphicFramePr>
            <p:nvPr/>
          </p:nvGraphicFramePr>
          <p:xfrm>
            <a:off x="838200" y="3581400"/>
            <a:ext cx="7467600" cy="1085850"/>
          </p:xfrm>
          <a:graphic>
            <a:graphicData uri="http://schemas.openxmlformats.org/presentationml/2006/ole">
              <mc:AlternateContent xmlns:mc="http://schemas.openxmlformats.org/markup-compatibility/2006">
                <mc:Choice xmlns:v="urn:schemas-microsoft-com:vml" Requires="v">
                  <p:oleObj spid="_x0000_s23556" name="Equation" r:id="rId4" imgW="2882880" imgH="419040" progId="Equation.3">
                    <p:embed/>
                  </p:oleObj>
                </mc:Choice>
                <mc:Fallback>
                  <p:oleObj name="Equation" r:id="rId4" imgW="2882880" imgH="419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3581400"/>
                          <a:ext cx="7467600" cy="108585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558" name="TextBox 4"/>
            <p:cNvSpPr txBox="1">
              <a:spLocks noChangeArrowheads="1"/>
            </p:cNvSpPr>
            <p:nvPr/>
          </p:nvSpPr>
          <p:spPr bwMode="auto">
            <a:xfrm>
              <a:off x="762000" y="2819400"/>
              <a:ext cx="7284366" cy="830997"/>
            </a:xfrm>
            <a:prstGeom prst="rect">
              <a:avLst/>
            </a:prstGeom>
            <a:noFill/>
            <a:ln w="9525">
              <a:noFill/>
              <a:miter lim="800000"/>
              <a:headEnd/>
              <a:tailEnd/>
            </a:ln>
          </p:spPr>
          <p:txBody>
            <a:bodyPr wrap="none">
              <a:spAutoFit/>
            </a:bodyPr>
            <a:lstStyle/>
            <a:p>
              <a:pPr>
                <a:buFont typeface="Wingdings" pitchFamily="18" charset="2"/>
                <a:buChar char="§"/>
              </a:pPr>
              <a:r>
                <a:rPr lang="en-US">
                  <a:latin typeface="Times" pitchFamily="18" charset="0"/>
                </a:rPr>
                <a:t>  Price earnings ratio is given by the following:</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itle 1"/>
          <p:cNvSpPr>
            <a:spLocks noGrp="1"/>
          </p:cNvSpPr>
          <p:nvPr>
            <p:ph type="title"/>
          </p:nvPr>
        </p:nvSpPr>
        <p:spPr/>
        <p:txBody>
          <a:bodyPr>
            <a:normAutofit fontScale="90000"/>
          </a:bodyPr>
          <a:lstStyle/>
          <a:p>
            <a:r>
              <a:rPr lang="en-US" smtClean="0"/>
              <a:t>Price Earnings to Growth ratio(PEG ratio)</a:t>
            </a:r>
          </a:p>
        </p:txBody>
      </p:sp>
      <p:sp>
        <p:nvSpPr>
          <p:cNvPr id="24581" name="Content Placeholder 2"/>
          <p:cNvSpPr>
            <a:spLocks noGrp="1"/>
          </p:cNvSpPr>
          <p:nvPr>
            <p:ph idx="1"/>
          </p:nvPr>
        </p:nvSpPr>
        <p:spPr>
          <a:xfrm>
            <a:off x="1066800" y="1752600"/>
            <a:ext cx="7772400" cy="1524000"/>
          </a:xfrm>
        </p:spPr>
        <p:txBody>
          <a:bodyPr>
            <a:normAutofit fontScale="92500" lnSpcReduction="20000"/>
          </a:bodyPr>
          <a:lstStyle/>
          <a:p>
            <a:r>
              <a:rPr lang="en-US" b="1" smtClean="0">
                <a:latin typeface="Times" pitchFamily="18" charset="0"/>
              </a:rPr>
              <a:t>The price earnings to growth ratio (PEG ratio)</a:t>
            </a:r>
            <a:r>
              <a:rPr lang="en-US" smtClean="0">
                <a:latin typeface="Times" pitchFamily="18" charset="0"/>
              </a:rPr>
              <a:t> compares the company’s price earnings ratio to its expected earnings per share (EPS) growth rate over the next several years. </a:t>
            </a:r>
          </a:p>
        </p:txBody>
      </p:sp>
      <p:graphicFrame>
        <p:nvGraphicFramePr>
          <p:cNvPr id="24578" name="Object 2"/>
          <p:cNvGraphicFramePr>
            <a:graphicFrameLocks noChangeAspect="1"/>
          </p:cNvGraphicFramePr>
          <p:nvPr/>
        </p:nvGraphicFramePr>
        <p:xfrm>
          <a:off x="3790950" y="2752725"/>
          <a:ext cx="114300" cy="177800"/>
        </p:xfrm>
        <a:graphic>
          <a:graphicData uri="http://schemas.openxmlformats.org/presentationml/2006/ole">
            <mc:AlternateContent xmlns:mc="http://schemas.openxmlformats.org/markup-compatibility/2006">
              <mc:Choice xmlns:v="urn:schemas-microsoft-com:vml" Requires="v">
                <p:oleObj spid="_x0000_s24582" name="Equation" r:id="rId4" imgW="114120" imgH="177480" progId="Equation.DSMT4">
                  <p:embed/>
                </p:oleObj>
              </mc:Choice>
              <mc:Fallback>
                <p:oleObj name="Equation" r:id="rId4" imgW="114120" imgH="17748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0950" y="2752725"/>
                        <a:ext cx="114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6"/>
          <p:cNvGrpSpPr>
            <a:grpSpLocks/>
          </p:cNvGrpSpPr>
          <p:nvPr/>
        </p:nvGrpSpPr>
        <p:grpSpPr bwMode="auto">
          <a:xfrm>
            <a:off x="1143000" y="3429000"/>
            <a:ext cx="6907213" cy="1676400"/>
            <a:chOff x="1143017" y="3048000"/>
            <a:chExt cx="6906474" cy="1676400"/>
          </a:xfrm>
        </p:grpSpPr>
        <p:graphicFrame>
          <p:nvGraphicFramePr>
            <p:cNvPr id="24579" name="Object 3"/>
            <p:cNvGraphicFramePr>
              <a:graphicFrameLocks noChangeAspect="1"/>
            </p:cNvGraphicFramePr>
            <p:nvPr/>
          </p:nvGraphicFramePr>
          <p:xfrm>
            <a:off x="1295400" y="3733800"/>
            <a:ext cx="6754091" cy="990600"/>
          </p:xfrm>
          <a:graphic>
            <a:graphicData uri="http://schemas.openxmlformats.org/presentationml/2006/ole">
              <mc:AlternateContent xmlns:mc="http://schemas.openxmlformats.org/markup-compatibility/2006">
                <mc:Choice xmlns:v="urn:schemas-microsoft-com:vml" Requires="v">
                  <p:oleObj spid="_x0000_s24583" name="Equation" r:id="rId6" imgW="2857320" imgH="419040" progId="Equation.DSMT4">
                    <p:embed/>
                  </p:oleObj>
                </mc:Choice>
                <mc:Fallback>
                  <p:oleObj name="Equation" r:id="rId6" imgW="2857320" imgH="41904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3733800"/>
                          <a:ext cx="6754091" cy="990600"/>
                        </a:xfrm>
                        <a:prstGeom prst="rect">
                          <a:avLst/>
                        </a:prstGeom>
                        <a:solidFill>
                          <a:schemeClr val="accent1"/>
                        </a:solidFill>
                      </p:spPr>
                    </p:pic>
                  </p:oleObj>
                </mc:Fallback>
              </mc:AlternateContent>
            </a:graphicData>
          </a:graphic>
        </p:graphicFrame>
        <p:sp>
          <p:nvSpPr>
            <p:cNvPr id="24583" name="TextBox 5"/>
            <p:cNvSpPr txBox="1">
              <a:spLocks noChangeArrowheads="1"/>
            </p:cNvSpPr>
            <p:nvPr/>
          </p:nvSpPr>
          <p:spPr bwMode="auto">
            <a:xfrm>
              <a:off x="1143017" y="3048000"/>
              <a:ext cx="6535900" cy="830997"/>
            </a:xfrm>
            <a:prstGeom prst="rect">
              <a:avLst/>
            </a:prstGeom>
            <a:noFill/>
            <a:ln w="9525">
              <a:noFill/>
              <a:miter lim="800000"/>
              <a:headEnd/>
              <a:tailEnd/>
            </a:ln>
          </p:spPr>
          <p:txBody>
            <a:bodyPr wrap="none">
              <a:spAutoFit/>
            </a:bodyPr>
            <a:lstStyle/>
            <a:p>
              <a:pPr>
                <a:buFont typeface="Wingdings" pitchFamily="18" charset="2"/>
                <a:buChar char="§"/>
              </a:pPr>
              <a:r>
                <a:rPr lang="en-US"/>
                <a:t>  The PEG ratio is given by the following formula:</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Ratios </a:t>
            </a:r>
            <a:r>
              <a:rPr lang="en-US" i="1" dirty="0" smtClean="0"/>
              <a:t>(continued)</a:t>
            </a:r>
            <a:endParaRPr lang="en-US" dirty="0"/>
          </a:p>
        </p:txBody>
      </p:sp>
      <p:sp>
        <p:nvSpPr>
          <p:cNvPr id="3" name="Content Placeholder 2"/>
          <p:cNvSpPr>
            <a:spLocks noGrp="1"/>
          </p:cNvSpPr>
          <p:nvPr>
            <p:ph idx="1"/>
          </p:nvPr>
        </p:nvSpPr>
        <p:spPr/>
        <p:txBody>
          <a:bodyPr/>
          <a:lstStyle/>
          <a:p>
            <a:r>
              <a:rPr lang="en-US" sz="3200" b="1" dirty="0" smtClean="0">
                <a:latin typeface="Times" pitchFamily="18" charset="0"/>
              </a:rPr>
              <a:t>Operating cash flow per-share ratio</a:t>
            </a:r>
            <a:r>
              <a:rPr lang="en-US" sz="3200" dirty="0" smtClean="0">
                <a:latin typeface="Times" pitchFamily="18" charset="0"/>
              </a:rPr>
              <a:t> compares the operating cash flow on the statement of cash flows to the number of shares of common stock outstanding. </a:t>
            </a:r>
          </a:p>
          <a:p>
            <a:endParaRPr lang="en-US" sz="3200" dirty="0" smtClean="0"/>
          </a:p>
          <a:p>
            <a:endParaRPr lang="en-US" dirty="0"/>
          </a:p>
        </p:txBody>
      </p:sp>
      <p:grpSp>
        <p:nvGrpSpPr>
          <p:cNvPr id="4" name="Group 6"/>
          <p:cNvGrpSpPr>
            <a:grpSpLocks/>
          </p:cNvGrpSpPr>
          <p:nvPr/>
        </p:nvGrpSpPr>
        <p:grpSpPr bwMode="auto">
          <a:xfrm>
            <a:off x="609600" y="4038600"/>
            <a:ext cx="8153400" cy="1457325"/>
            <a:chOff x="685800" y="3276600"/>
            <a:chExt cx="8153400" cy="1457325"/>
          </a:xfrm>
        </p:grpSpPr>
        <p:graphicFrame>
          <p:nvGraphicFramePr>
            <p:cNvPr id="5" name="Object 4"/>
            <p:cNvGraphicFramePr>
              <a:graphicFrameLocks noChangeAspect="1"/>
            </p:cNvGraphicFramePr>
            <p:nvPr/>
          </p:nvGraphicFramePr>
          <p:xfrm>
            <a:off x="685800" y="4038600"/>
            <a:ext cx="8153400" cy="695325"/>
          </p:xfrm>
          <a:graphic>
            <a:graphicData uri="http://schemas.openxmlformats.org/presentationml/2006/ole">
              <mc:AlternateContent xmlns:mc="http://schemas.openxmlformats.org/markup-compatibility/2006">
                <mc:Choice xmlns:v="urn:schemas-microsoft-com:vml" Requires="v">
                  <p:oleObj spid="_x0000_s100356" name="Equation" r:id="rId4" imgW="4914720" imgH="419040" progId="Equation.DSMT4">
                    <p:embed/>
                  </p:oleObj>
                </mc:Choice>
                <mc:Fallback>
                  <p:oleObj name="Equation" r:id="rId4" imgW="4914720" imgH="4190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4038600"/>
                          <a:ext cx="8153400" cy="69532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a:spLocks noChangeArrowheads="1"/>
            </p:cNvSpPr>
            <p:nvPr/>
          </p:nvSpPr>
          <p:spPr bwMode="auto">
            <a:xfrm>
              <a:off x="1066800" y="3276600"/>
              <a:ext cx="6210354" cy="461665"/>
            </a:xfrm>
            <a:prstGeom prst="rect">
              <a:avLst/>
            </a:prstGeom>
            <a:noFill/>
            <a:ln w="9525">
              <a:noFill/>
              <a:miter lim="800000"/>
              <a:headEnd/>
              <a:tailEnd/>
            </a:ln>
          </p:spPr>
          <p:txBody>
            <a:bodyPr wrap="none">
              <a:spAutoFit/>
            </a:bodyPr>
            <a:lstStyle/>
            <a:p>
              <a:pPr>
                <a:buFont typeface="Wingdings" pitchFamily="18" charset="2"/>
                <a:buChar char="§"/>
              </a:pPr>
              <a:r>
                <a:rPr lang="en-US"/>
                <a:t>  Operating cash flow is given by the following: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Cash Flow</a:t>
            </a:r>
            <a:endParaRPr lang="en-US" dirty="0"/>
          </a:p>
        </p:txBody>
      </p:sp>
      <p:sp>
        <p:nvSpPr>
          <p:cNvPr id="3" name="Content Placeholder 2"/>
          <p:cNvSpPr>
            <a:spLocks noGrp="1"/>
          </p:cNvSpPr>
          <p:nvPr>
            <p:ph idx="1"/>
          </p:nvPr>
        </p:nvSpPr>
        <p:spPr/>
        <p:txBody>
          <a:bodyPr/>
          <a:lstStyle/>
          <a:p>
            <a:r>
              <a:rPr lang="en-US" sz="3200" dirty="0" smtClean="0"/>
              <a:t>Free cash flow gives businesses the opportunity to set aside moneys from operating activities and use them to generate growth.</a:t>
            </a:r>
          </a:p>
          <a:p>
            <a:r>
              <a:rPr lang="en-US" sz="3200" dirty="0" smtClean="0"/>
              <a:t>The formula is:</a:t>
            </a:r>
          </a:p>
          <a:p>
            <a:endParaRPr lang="en-US" sz="3200" dirty="0" smtClean="0"/>
          </a:p>
          <a:p>
            <a:endParaRPr lang="en-US" dirty="0"/>
          </a:p>
        </p:txBody>
      </p:sp>
      <p:graphicFrame>
        <p:nvGraphicFramePr>
          <p:cNvPr id="4" name="Object 7"/>
          <p:cNvGraphicFramePr>
            <a:graphicFrameLocks noChangeAspect="1"/>
          </p:cNvGraphicFramePr>
          <p:nvPr/>
        </p:nvGraphicFramePr>
        <p:xfrm>
          <a:off x="1143000" y="4572000"/>
          <a:ext cx="7086600" cy="974725"/>
        </p:xfrm>
        <a:graphic>
          <a:graphicData uri="http://schemas.openxmlformats.org/presentationml/2006/ole">
            <mc:AlternateContent xmlns:mc="http://schemas.openxmlformats.org/markup-compatibility/2006">
              <mc:Choice xmlns:v="urn:schemas-microsoft-com:vml" Requires="v">
                <p:oleObj spid="_x0000_s101381" name="Microsoft Equation 3.0" r:id="rId4" imgW="4572000" imgH="634680" progId="Equation.3">
                  <p:embed/>
                </p:oleObj>
              </mc:Choice>
              <mc:Fallback>
                <p:oleObj name="Microsoft Equation 3.0" r:id="rId4" imgW="4572000" imgH="63468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4572000"/>
                        <a:ext cx="7086600" cy="974725"/>
                      </a:xfrm>
                      <a:prstGeom prst="rect">
                        <a:avLst/>
                      </a:prstGeom>
                      <a:solidFill>
                        <a:schemeClr val="accent1"/>
                      </a:soli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r>
              <a:rPr lang="en-US" smtClean="0"/>
              <a:t>Learning Objectives </a:t>
            </a:r>
            <a:r>
              <a:rPr lang="en-US" i="1" smtClean="0"/>
              <a:t>(continued)</a:t>
            </a:r>
          </a:p>
        </p:txBody>
      </p:sp>
      <p:sp>
        <p:nvSpPr>
          <p:cNvPr id="37891" name="Rectangle 3"/>
          <p:cNvSpPr>
            <a:spLocks noGrp="1" noChangeArrowheads="1"/>
          </p:cNvSpPr>
          <p:nvPr>
            <p:ph idx="1"/>
          </p:nvPr>
        </p:nvSpPr>
        <p:spPr/>
        <p:txBody>
          <a:bodyPr/>
          <a:lstStyle/>
          <a:p>
            <a:pPr lvl="1"/>
            <a:r>
              <a:rPr lang="en-US" smtClean="0">
                <a:latin typeface="Times" pitchFamily="18" charset="0"/>
              </a:rPr>
              <a:t>Analyze the relationships that exist between the several categories of ratios in determining the health of a business.</a:t>
            </a:r>
          </a:p>
          <a:p>
            <a:pPr lvl="1"/>
            <a:r>
              <a:rPr lang="en-US" smtClean="0">
                <a:latin typeface="Times" pitchFamily="18" charset="0"/>
              </a:rPr>
              <a:t>Distinguish between liquidity, activity, leverage, profitability, and market ratios.</a:t>
            </a:r>
          </a:p>
          <a:p>
            <a:pPr lvl="1"/>
            <a:r>
              <a:rPr lang="en-US" smtClean="0">
                <a:latin typeface="Times" pitchFamily="18" charset="0"/>
              </a:rPr>
              <a:t>Know how to obtain financial statements and financial information from various sources.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r>
              <a:rPr lang="en-US" smtClean="0"/>
              <a:t>Three Methods of Analyzing Financial Statements</a:t>
            </a:r>
          </a:p>
        </p:txBody>
      </p:sp>
      <p:sp>
        <p:nvSpPr>
          <p:cNvPr id="38915" name="Rectangle 3"/>
          <p:cNvSpPr>
            <a:spLocks noGrp="1" noChangeArrowheads="1"/>
          </p:cNvSpPr>
          <p:nvPr>
            <p:ph idx="1"/>
          </p:nvPr>
        </p:nvSpPr>
        <p:spPr/>
        <p:txBody>
          <a:bodyPr/>
          <a:lstStyle/>
          <a:p>
            <a:r>
              <a:rPr lang="en-US" smtClean="0">
                <a:latin typeface="Century Schoolbook" pitchFamily="18" charset="0"/>
              </a:rPr>
              <a:t>Vertical analysis</a:t>
            </a:r>
          </a:p>
          <a:p>
            <a:r>
              <a:rPr lang="en-US" smtClean="0">
                <a:latin typeface="Century Schoolbook" pitchFamily="18" charset="0"/>
              </a:rPr>
              <a:t>Horizontal analysis</a:t>
            </a:r>
          </a:p>
          <a:p>
            <a:r>
              <a:rPr lang="en-US" smtClean="0">
                <a:latin typeface="Century Schoolbook" pitchFamily="18" charset="0"/>
              </a:rPr>
              <a:t>Ratio analysis</a:t>
            </a:r>
          </a:p>
          <a:p>
            <a:endParaRPr lang="en-US" smtClean="0">
              <a:latin typeface="Century Schoolbook"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066800" y="609600"/>
            <a:ext cx="7391400" cy="1143000"/>
          </a:xfrm>
        </p:spPr>
        <p:txBody>
          <a:bodyPr/>
          <a:lstStyle/>
          <a:p>
            <a:r>
              <a:rPr lang="en-US" smtClean="0"/>
              <a:t>Vertical Analysis 	</a:t>
            </a:r>
          </a:p>
        </p:txBody>
      </p:sp>
      <p:sp>
        <p:nvSpPr>
          <p:cNvPr id="39939" name="Rectangle 3"/>
          <p:cNvSpPr>
            <a:spLocks noGrp="1" noChangeArrowheads="1"/>
          </p:cNvSpPr>
          <p:nvPr>
            <p:ph idx="1"/>
          </p:nvPr>
        </p:nvSpPr>
        <p:spPr>
          <a:xfrm>
            <a:off x="609600" y="1981200"/>
            <a:ext cx="8258175" cy="4114800"/>
          </a:xfrm>
        </p:spPr>
        <p:txBody>
          <a:bodyPr/>
          <a:lstStyle/>
          <a:p>
            <a:r>
              <a:rPr lang="en-US" b="1" smtClean="0">
                <a:latin typeface="Times" pitchFamily="18" charset="0"/>
              </a:rPr>
              <a:t>Vertical analysis</a:t>
            </a:r>
            <a:r>
              <a:rPr lang="en-US" smtClean="0">
                <a:latin typeface="Times" pitchFamily="18" charset="0"/>
              </a:rPr>
              <a:t> is the process of using a single variable on a financial statement as a constant and determining how all of the other variables relate as a percentage of the single variable.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762000" y="304800"/>
            <a:ext cx="7772400" cy="1143000"/>
          </a:xfrm>
        </p:spPr>
        <p:txBody>
          <a:bodyPr>
            <a:normAutofit fontScale="90000"/>
          </a:bodyPr>
          <a:lstStyle/>
          <a:p>
            <a:r>
              <a:rPr lang="en-US" smtClean="0"/>
              <a:t>Vertical Analysis of an Income Statement</a:t>
            </a:r>
          </a:p>
        </p:txBody>
      </p:sp>
      <p:sp>
        <p:nvSpPr>
          <p:cNvPr id="1028" name="Rectangle 3"/>
          <p:cNvSpPr>
            <a:spLocks noGrp="1" noChangeArrowheads="1"/>
          </p:cNvSpPr>
          <p:nvPr>
            <p:ph idx="1"/>
          </p:nvPr>
        </p:nvSpPr>
        <p:spPr>
          <a:xfrm>
            <a:off x="1066800" y="1447800"/>
            <a:ext cx="7772400" cy="1981200"/>
          </a:xfrm>
        </p:spPr>
        <p:txBody>
          <a:bodyPr>
            <a:normAutofit fontScale="92500" lnSpcReduction="20000"/>
          </a:bodyPr>
          <a:lstStyle/>
          <a:p>
            <a:r>
              <a:rPr lang="en-US" smtClean="0">
                <a:latin typeface="Times" pitchFamily="18" charset="0"/>
              </a:rPr>
              <a:t>The vertical analysis of the income statement is used to determine, specifically, how much of a company’s net sales consumed by each individual entry on the income statement. </a:t>
            </a:r>
          </a:p>
          <a:p>
            <a:r>
              <a:rPr lang="en-US" smtClean="0">
                <a:latin typeface="Times" pitchFamily="18" charset="0"/>
              </a:rPr>
              <a:t>Constant is net sales. </a:t>
            </a:r>
          </a:p>
        </p:txBody>
      </p:sp>
      <p:grpSp>
        <p:nvGrpSpPr>
          <p:cNvPr id="2" name="Group 5"/>
          <p:cNvGrpSpPr>
            <a:grpSpLocks/>
          </p:cNvGrpSpPr>
          <p:nvPr/>
        </p:nvGrpSpPr>
        <p:grpSpPr bwMode="auto">
          <a:xfrm>
            <a:off x="1371600" y="3657600"/>
            <a:ext cx="6388100" cy="1195388"/>
            <a:chOff x="1371600" y="3657600"/>
            <a:chExt cx="6388100" cy="1195388"/>
          </a:xfrm>
        </p:grpSpPr>
        <p:graphicFrame>
          <p:nvGraphicFramePr>
            <p:cNvPr id="10244" name="Object 4"/>
            <p:cNvGraphicFramePr>
              <a:graphicFrameLocks noChangeAspect="1"/>
            </p:cNvGraphicFramePr>
            <p:nvPr/>
          </p:nvGraphicFramePr>
          <p:xfrm>
            <a:off x="1765300" y="4191000"/>
            <a:ext cx="5994400" cy="661988"/>
          </p:xfrm>
          <a:graphic>
            <a:graphicData uri="http://schemas.openxmlformats.org/presentationml/2006/ole">
              <mc:AlternateContent xmlns:mc="http://schemas.openxmlformats.org/markup-compatibility/2006">
                <mc:Choice xmlns:v="urn:schemas-microsoft-com:vml" Requires="v">
                  <p:oleObj spid="_x0000_s1028" name="Equation" r:id="rId4" imgW="3682800" imgH="406080" progId="Equation.3">
                    <p:embed/>
                  </p:oleObj>
                </mc:Choice>
                <mc:Fallback>
                  <p:oleObj name="Equation" r:id="rId4" imgW="3682800" imgH="4060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5300" y="4191000"/>
                          <a:ext cx="5994400" cy="661988"/>
                        </a:xfrm>
                        <a:prstGeom prst="rect">
                          <a:avLst/>
                        </a:prstGeom>
                        <a:solidFill>
                          <a:schemeClr val="accent1"/>
                        </a:solidFill>
                      </p:spPr>
                    </p:pic>
                  </p:oleObj>
                </mc:Fallback>
              </mc:AlternateContent>
            </a:graphicData>
          </a:graphic>
        </p:graphicFrame>
        <p:sp>
          <p:nvSpPr>
            <p:cNvPr id="1030" name="TextBox 4"/>
            <p:cNvSpPr txBox="1">
              <a:spLocks noChangeArrowheads="1"/>
            </p:cNvSpPr>
            <p:nvPr/>
          </p:nvSpPr>
          <p:spPr bwMode="auto">
            <a:xfrm>
              <a:off x="1371600" y="3657600"/>
              <a:ext cx="2060575" cy="822325"/>
            </a:xfrm>
            <a:prstGeom prst="rect">
              <a:avLst/>
            </a:prstGeom>
            <a:noFill/>
            <a:ln w="9525">
              <a:noFill/>
              <a:miter lim="800000"/>
              <a:headEnd/>
              <a:tailEnd/>
            </a:ln>
          </p:spPr>
          <p:txBody>
            <a:bodyPr wrap="none">
              <a:spAutoFit/>
            </a:bodyPr>
            <a:lstStyle/>
            <a:p>
              <a:r>
                <a:rPr lang="en-US">
                  <a:latin typeface="Times" pitchFamily="18" charset="0"/>
                </a:rPr>
                <a:t>The formula is:</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r>
              <a:rPr lang="en-US" smtClean="0"/>
              <a:t>Horizontal Analysis</a:t>
            </a:r>
          </a:p>
        </p:txBody>
      </p:sp>
      <p:sp>
        <p:nvSpPr>
          <p:cNvPr id="2052" name="Rectangle 3"/>
          <p:cNvSpPr>
            <a:spLocks noGrp="1" noChangeArrowheads="1"/>
          </p:cNvSpPr>
          <p:nvPr>
            <p:ph idx="1"/>
          </p:nvPr>
        </p:nvSpPr>
        <p:spPr>
          <a:xfrm>
            <a:off x="1095375" y="1981200"/>
            <a:ext cx="7772400" cy="1295400"/>
          </a:xfrm>
        </p:spPr>
        <p:txBody>
          <a:bodyPr>
            <a:normAutofit fontScale="85000" lnSpcReduction="10000"/>
          </a:bodyPr>
          <a:lstStyle/>
          <a:p>
            <a:r>
              <a:rPr lang="en-US" b="1" smtClean="0">
                <a:latin typeface="Times" pitchFamily="18" charset="0"/>
              </a:rPr>
              <a:t>Horizontal analysis</a:t>
            </a:r>
            <a:r>
              <a:rPr lang="en-US" smtClean="0">
                <a:latin typeface="Times" pitchFamily="18" charset="0"/>
              </a:rPr>
              <a:t> is a determination of the percentage increase or decrease in an account from a base time period to successive time periods. </a:t>
            </a:r>
          </a:p>
        </p:txBody>
      </p:sp>
      <p:grpSp>
        <p:nvGrpSpPr>
          <p:cNvPr id="2" name="Group 5"/>
          <p:cNvGrpSpPr>
            <a:grpSpLocks/>
          </p:cNvGrpSpPr>
          <p:nvPr/>
        </p:nvGrpSpPr>
        <p:grpSpPr bwMode="auto">
          <a:xfrm>
            <a:off x="1219200" y="3429000"/>
            <a:ext cx="7242175" cy="1189038"/>
            <a:chOff x="1219200" y="3429000"/>
            <a:chExt cx="7242175" cy="1189038"/>
          </a:xfrm>
        </p:grpSpPr>
        <p:graphicFrame>
          <p:nvGraphicFramePr>
            <p:cNvPr id="12292" name="Object 4"/>
            <p:cNvGraphicFramePr>
              <a:graphicFrameLocks noChangeAspect="1"/>
            </p:cNvGraphicFramePr>
            <p:nvPr/>
          </p:nvGraphicFramePr>
          <p:xfrm>
            <a:off x="1219200" y="4038600"/>
            <a:ext cx="7242175" cy="579438"/>
          </p:xfrm>
          <a:graphic>
            <a:graphicData uri="http://schemas.openxmlformats.org/presentationml/2006/ole">
              <mc:AlternateContent xmlns:mc="http://schemas.openxmlformats.org/markup-compatibility/2006">
                <mc:Choice xmlns:v="urn:schemas-microsoft-com:vml" Requires="v">
                  <p:oleObj spid="_x0000_s2052" name="Equation" r:id="rId4" imgW="4914900" imgH="406400" progId="Equation.3">
                    <p:embed/>
                  </p:oleObj>
                </mc:Choice>
                <mc:Fallback>
                  <p:oleObj name="Equation" r:id="rId4" imgW="4914900" imgH="4064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4038600"/>
                          <a:ext cx="7242175" cy="579438"/>
                        </a:xfrm>
                        <a:prstGeom prst="rect">
                          <a:avLst/>
                        </a:prstGeom>
                        <a:solidFill>
                          <a:schemeClr val="accent1"/>
                        </a:solidFill>
                      </p:spPr>
                    </p:pic>
                  </p:oleObj>
                </mc:Fallback>
              </mc:AlternateContent>
            </a:graphicData>
          </a:graphic>
        </p:graphicFrame>
        <p:sp>
          <p:nvSpPr>
            <p:cNvPr id="2054" name="TextBox 4"/>
            <p:cNvSpPr txBox="1">
              <a:spLocks noChangeArrowheads="1"/>
            </p:cNvSpPr>
            <p:nvPr/>
          </p:nvSpPr>
          <p:spPr bwMode="auto">
            <a:xfrm>
              <a:off x="1371600" y="3429000"/>
              <a:ext cx="2787943" cy="830997"/>
            </a:xfrm>
            <a:prstGeom prst="rect">
              <a:avLst/>
            </a:prstGeom>
            <a:noFill/>
            <a:ln w="9525">
              <a:noFill/>
              <a:miter lim="800000"/>
              <a:headEnd/>
              <a:tailEnd/>
            </a:ln>
          </p:spPr>
          <p:txBody>
            <a:bodyPr wrap="none">
              <a:spAutoFit/>
            </a:bodyPr>
            <a:lstStyle/>
            <a:p>
              <a:r>
                <a:rPr lang="en-US">
                  <a:latin typeface="Times" pitchFamily="18" charset="0"/>
                </a:rPr>
                <a:t>The basic formula is:</a:t>
              </a:r>
            </a:p>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4"/>
          <p:cNvGraphicFramePr>
            <a:graphicFrameLocks noChangeAspect="1"/>
          </p:cNvGraphicFramePr>
          <p:nvPr/>
        </p:nvGraphicFramePr>
        <p:xfrm>
          <a:off x="1751013" y="655638"/>
          <a:ext cx="5935662" cy="4951412"/>
        </p:xfrm>
        <a:graphic>
          <a:graphicData uri="http://schemas.openxmlformats.org/presentationml/2006/ole">
            <mc:AlternateContent xmlns:mc="http://schemas.openxmlformats.org/markup-compatibility/2006">
              <mc:Choice xmlns:v="urn:schemas-microsoft-com:vml" Requires="v">
                <p:oleObj spid="_x0000_s3076" name="Worksheet" r:id="rId4" imgW="4457633" imgH="3724343" progId="Excel.Sheet.8">
                  <p:embed/>
                </p:oleObj>
              </mc:Choice>
              <mc:Fallback>
                <p:oleObj name="Worksheet" r:id="rId4" imgW="4457633" imgH="3724343"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1013" y="655638"/>
                        <a:ext cx="5935662" cy="4951412"/>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Ch03ST</Template>
  <TotalTime>799</TotalTime>
  <Words>1364</Words>
  <Application>Microsoft Office PowerPoint</Application>
  <PresentationFormat>On-screen Show (4:3)</PresentationFormat>
  <Paragraphs>118</Paragraphs>
  <Slides>35</Slides>
  <Notes>35</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35</vt:i4>
      </vt:variant>
    </vt:vector>
  </HeadingPairs>
  <TitlesOfParts>
    <vt:vector size="39" baseType="lpstr">
      <vt:lpstr>Technic</vt:lpstr>
      <vt:lpstr>Equation</vt:lpstr>
      <vt:lpstr>Worksheet</vt:lpstr>
      <vt:lpstr>Microsoft Equation 3.0</vt:lpstr>
      <vt:lpstr>Chapter 4</vt:lpstr>
      <vt:lpstr>Learning Objectives</vt:lpstr>
      <vt:lpstr>Learning Objectives (continued)</vt:lpstr>
      <vt:lpstr>Learning Objectives (continued)</vt:lpstr>
      <vt:lpstr>Three Methods of Analyzing Financial Statements</vt:lpstr>
      <vt:lpstr>Vertical Analysis  </vt:lpstr>
      <vt:lpstr>Vertical Analysis of an Income Statement</vt:lpstr>
      <vt:lpstr>Horizontal Analysis</vt:lpstr>
      <vt:lpstr>PowerPoint Presentation</vt:lpstr>
      <vt:lpstr>Vertical Analysis of a Balance Sheet</vt:lpstr>
      <vt:lpstr>PowerPoint Presentation</vt:lpstr>
      <vt:lpstr>Ratio Analysis</vt:lpstr>
      <vt:lpstr>Types of Business Ratios</vt:lpstr>
      <vt:lpstr>Types of Business Ratios (continued)</vt:lpstr>
      <vt:lpstr>Liquidity Ratios</vt:lpstr>
      <vt:lpstr>Liquidity Ratios (continued)</vt:lpstr>
      <vt:lpstr>Activity Ratios</vt:lpstr>
      <vt:lpstr>Activity Ratios (continued)</vt:lpstr>
      <vt:lpstr>Activity Ratios (continued)</vt:lpstr>
      <vt:lpstr>Activity Ratios (continued)</vt:lpstr>
      <vt:lpstr>Activity Ratios (continued)</vt:lpstr>
      <vt:lpstr>Leverage Ratios</vt:lpstr>
      <vt:lpstr>Leverage Ratios (continued)</vt:lpstr>
      <vt:lpstr>Leverage Ratios (continued)</vt:lpstr>
      <vt:lpstr>Profitability Ratios</vt:lpstr>
      <vt:lpstr>Profitability Ratios (continued)</vt:lpstr>
      <vt:lpstr>Profitability Ratios (continued)</vt:lpstr>
      <vt:lpstr>Profitability Ratios (continued)</vt:lpstr>
      <vt:lpstr>Profitability Ratios (continued)</vt:lpstr>
      <vt:lpstr>Profitability Ratios (continued)</vt:lpstr>
      <vt:lpstr>Market Ratios</vt:lpstr>
      <vt:lpstr>Market Ratios (continued)</vt:lpstr>
      <vt:lpstr>Price Earnings to Growth ratio(PEG ratio)</vt:lpstr>
      <vt:lpstr>Market Ratios (continued)</vt:lpstr>
      <vt:lpstr>Free Cash Flow</vt:lpstr>
    </vt:vector>
  </TitlesOfParts>
  <Company>DeVry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Entrepreneurial Finance</dc:title>
  <dc:creator>Philip J. Adelman</dc:creator>
  <cp:lastModifiedBy>McNaughton</cp:lastModifiedBy>
  <cp:revision>50</cp:revision>
  <dcterms:created xsi:type="dcterms:W3CDTF">1999-12-16T00:49:35Z</dcterms:created>
  <dcterms:modified xsi:type="dcterms:W3CDTF">2012-02-27T03:37:51Z</dcterms:modified>
</cp:coreProperties>
</file>